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35"/>
  </p:notesMasterIdLst>
  <p:sldIdLst>
    <p:sldId id="256" r:id="rId8"/>
    <p:sldId id="271" r:id="rId9"/>
    <p:sldId id="319" r:id="rId10"/>
    <p:sldId id="331" r:id="rId11"/>
    <p:sldId id="332" r:id="rId12"/>
    <p:sldId id="333" r:id="rId13"/>
    <p:sldId id="334" r:id="rId14"/>
    <p:sldId id="340" r:id="rId15"/>
    <p:sldId id="341" r:id="rId16"/>
    <p:sldId id="342" r:id="rId17"/>
    <p:sldId id="335" r:id="rId18"/>
    <p:sldId id="343" r:id="rId19"/>
    <p:sldId id="344" r:id="rId20"/>
    <p:sldId id="345" r:id="rId21"/>
    <p:sldId id="346" r:id="rId22"/>
    <p:sldId id="336" r:id="rId23"/>
    <p:sldId id="347" r:id="rId24"/>
    <p:sldId id="348" r:id="rId25"/>
    <p:sldId id="337" r:id="rId26"/>
    <p:sldId id="349" r:id="rId27"/>
    <p:sldId id="350" r:id="rId28"/>
    <p:sldId id="338" r:id="rId29"/>
    <p:sldId id="351" r:id="rId30"/>
    <p:sldId id="339" r:id="rId31"/>
    <p:sldId id="352" r:id="rId32"/>
    <p:sldId id="353" r:id="rId33"/>
    <p:sldId id="305" r:id="rId34"/>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19"/>
            <p14:sldId id="331"/>
            <p14:sldId id="332"/>
            <p14:sldId id="333"/>
            <p14:sldId id="334"/>
            <p14:sldId id="340"/>
            <p14:sldId id="341"/>
            <p14:sldId id="342"/>
            <p14:sldId id="335"/>
            <p14:sldId id="343"/>
            <p14:sldId id="344"/>
            <p14:sldId id="345"/>
            <p14:sldId id="346"/>
            <p14:sldId id="336"/>
            <p14:sldId id="347"/>
            <p14:sldId id="348"/>
            <p14:sldId id="337"/>
            <p14:sldId id="349"/>
            <p14:sldId id="350"/>
            <p14:sldId id="338"/>
            <p14:sldId id="351"/>
            <p14:sldId id="339"/>
            <p14:sldId id="352"/>
            <p14:sldId id="353"/>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993300"/>
    <a:srgbClr val="B91121"/>
    <a:srgbClr val="FAFAFA"/>
    <a:srgbClr val="F7F7F7"/>
    <a:srgbClr val="EEF6F0"/>
    <a:srgbClr val="7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76306" autoAdjust="0"/>
  </p:normalViewPr>
  <p:slideViewPr>
    <p:cSldViewPr>
      <p:cViewPr varScale="1">
        <p:scale>
          <a:sx n="105" d="100"/>
          <a:sy n="105" d="100"/>
        </p:scale>
        <p:origin x="390" y="9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3/11/2016</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0922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02027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12274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799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C++ 11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43940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C++ 11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36144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Regular old java class.</a:t>
            </a:r>
          </a:p>
          <a:p>
            <a:endParaRPr lang="en-US" baseline="0" dirty="0"/>
          </a:p>
          <a:p>
            <a:r>
              <a:rPr lang="en-US" baseline="0" dirty="0"/>
              <a:t>@1 method with a print statement</a:t>
            </a:r>
          </a:p>
          <a:p>
            <a:endParaRPr lang="en-US" baseline="0" dirty="0"/>
          </a:p>
          <a:p>
            <a:r>
              <a:rPr lang="en-US" baseline="0" dirty="0"/>
              <a:t>@2 two methods … but not in java. We’ll write these in C++</a:t>
            </a:r>
          </a:p>
          <a:p>
            <a:endParaRPr lang="en-US" baseline="0" dirty="0"/>
          </a:p>
          <a:p>
            <a:r>
              <a:rPr lang="en-US" baseline="0" dirty="0"/>
              <a:t>@3 to the rest of the world these are plain old callable java methods</a:t>
            </a:r>
          </a:p>
          <a:p>
            <a:endParaRPr lang="en-US" baseline="0" dirty="0"/>
          </a:p>
          <a:p>
            <a:r>
              <a:rPr lang="en-US" baseline="0" dirty="0"/>
              <a:t>@4 Try it out with a test main</a:t>
            </a:r>
          </a:p>
          <a:p>
            <a:endParaRPr lang="en-US" baseline="0" dirty="0"/>
          </a:p>
          <a:p>
            <a:r>
              <a:rPr lang="en-US" baseline="0" dirty="0"/>
              <a:t>Notice the code compiles just fine! The java compiler doesn’t know whether you’ve linked in a shared library or not. That error won’t happen until runtime.</a:t>
            </a:r>
          </a:p>
          <a:p>
            <a:endParaRPr lang="en-US" baseline="0" dirty="0"/>
          </a:p>
          <a:p>
            <a:r>
              <a:rPr lang="en-US" baseline="0" dirty="0"/>
              <a:t>@5 We get the message printed. As soon as we try to call “</a:t>
            </a:r>
            <a:r>
              <a:rPr lang="en-US" baseline="0" dirty="0" err="1"/>
              <a:t>sayHi</a:t>
            </a:r>
            <a:r>
              <a:rPr lang="en-US" baseline="0" dirty="0"/>
              <a:t>” the JVM looks for native code and doesn’t find it.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93038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91112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standard C/C++ header file magic.</a:t>
            </a:r>
          </a:p>
          <a:p>
            <a:endParaRPr lang="en-US" baseline="0" dirty="0"/>
          </a:p>
          <a:p>
            <a:r>
              <a:rPr lang="en-US" baseline="0" dirty="0"/>
              <a:t>@2 Here is “</a:t>
            </a:r>
            <a:r>
              <a:rPr lang="en-US" baseline="0" dirty="0" err="1"/>
              <a:t>sayHi</a:t>
            </a:r>
            <a:r>
              <a:rPr lang="en-US" baseline="0" dirty="0"/>
              <a:t>” it returns nothing (void). It takes TWO parameters. The first is a pointer to the JVM itself. So you can call functions on the JVM like to create objects, call java methods, and chase pointers. The second is “this”. In Java it is implicitly passed in all method calls.</a:t>
            </a:r>
          </a:p>
          <a:p>
            <a:endParaRPr lang="en-US" baseline="0" dirty="0"/>
          </a:p>
          <a:p>
            <a:r>
              <a:rPr lang="en-US" baseline="0" dirty="0"/>
              <a:t>@3 And “</a:t>
            </a:r>
            <a:r>
              <a:rPr lang="en-US" baseline="0" dirty="0" err="1"/>
              <a:t>sayBye</a:t>
            </a:r>
            <a:r>
              <a:rPr lang="en-US" baseline="0" dirty="0"/>
              <a:t>”</a:t>
            </a:r>
          </a:p>
          <a:p>
            <a:endParaRPr lang="en-US" baseline="0" dirty="0"/>
          </a:p>
          <a:p>
            <a:r>
              <a:rPr lang="en-US" baseline="0" dirty="0"/>
              <a:t>@4 All of these types … “</a:t>
            </a:r>
            <a:r>
              <a:rPr lang="en-US" baseline="0" dirty="0" err="1"/>
              <a:t>JNIEnv</a:t>
            </a:r>
            <a:r>
              <a:rPr lang="en-US" baseline="0" dirty="0"/>
              <a:t>”, “</a:t>
            </a:r>
            <a:r>
              <a:rPr lang="en-US" baseline="0" dirty="0" err="1"/>
              <a:t>jobject</a:t>
            </a:r>
            <a:r>
              <a:rPr lang="en-US" baseline="0" dirty="0"/>
              <a:t>”, “JNIEXPORT”, and “JNICALL” are defined in the “</a:t>
            </a:r>
            <a:r>
              <a:rPr lang="en-US" baseline="0" dirty="0" err="1"/>
              <a:t>jni.h</a:t>
            </a:r>
            <a:r>
              <a:rPr lang="en-US" baseline="0" dirty="0"/>
              <a:t>” header file in the JDK directory. These are all very platform specific – delivered as part of the JDK you installed.</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664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96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additional tutorials and videos to accompany this</a:t>
            </a:r>
            <a:r>
              <a:rPr lang="en-US" baseline="0" dirty="0"/>
              <a:t> lesson.</a:t>
            </a:r>
          </a:p>
          <a:p>
            <a:endParaRPr lang="en-US" baseline="0" dirty="0"/>
          </a:p>
          <a:p>
            <a:r>
              <a:rPr lang="en-US" baseline="0" dirty="0"/>
              <a:t>&lt;PAUSE&gt;</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start with the prototypes defined in </a:t>
            </a:r>
            <a:r>
              <a:rPr lang="en-US" baseline="0" dirty="0" err="1"/>
              <a:t>Speaker.h</a:t>
            </a:r>
            <a:r>
              <a:rPr lang="en-US" baseline="0" dirty="0"/>
              <a:t> and make a CPP file.</a:t>
            </a:r>
          </a:p>
          <a:p>
            <a:endParaRPr lang="en-US" baseline="0" dirty="0"/>
          </a:p>
          <a:p>
            <a:r>
              <a:rPr lang="en-US" baseline="0" dirty="0"/>
              <a:t>@1 Simple print statements</a:t>
            </a:r>
          </a:p>
          <a:p>
            <a:endParaRPr lang="en-US" baseline="0" dirty="0"/>
          </a:p>
          <a:p>
            <a:r>
              <a:rPr lang="en-US" baseline="0" dirty="0"/>
              <a:t>@2 And more C++ include magic for </a:t>
            </a:r>
            <a:r>
              <a:rPr lang="en-US" baseline="0" dirty="0" err="1"/>
              <a:t>cout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6466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just copied it to the project directory. This is the CWD when you run it in eclipse.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7383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must tell the JVM to load your shared library. You must execute this command BEFORE you try and use the native methods.</a:t>
            </a:r>
          </a:p>
          <a:p>
            <a:endParaRPr lang="en-US" baseline="0" dirty="0"/>
          </a:p>
          <a:p>
            <a:r>
              <a:rPr lang="en-US" baseline="0" dirty="0"/>
              <a:t>@1 Notice there is no file name extension. The JVM will tack on the appropriate extension: DLL for windows, SO for </a:t>
            </a:r>
            <a:r>
              <a:rPr lang="en-US" baseline="0" dirty="0" err="1"/>
              <a:t>linux</a:t>
            </a:r>
            <a:r>
              <a:rPr lang="en-US" baseline="0" dirty="0"/>
              <a:t>, etc. This allows you deploy different binary files for different platforms, but the name in the code is the same.</a:t>
            </a:r>
          </a:p>
          <a:p>
            <a:endParaRPr lang="en-US" baseline="0" dirty="0"/>
          </a:p>
          <a:p>
            <a:r>
              <a:rPr lang="en-US" baseline="0" dirty="0"/>
              <a:t>You can put this in main. You can call it yourself wherever you like.</a:t>
            </a:r>
          </a:p>
          <a:p>
            <a:endParaRPr lang="en-US" baseline="0" dirty="0"/>
          </a:p>
          <a:p>
            <a:r>
              <a:rPr lang="en-US" baseline="0" dirty="0"/>
              <a:t>@2 A good place (the traditional place) is to put the load in a “static” block inside the class. When the class is first loaded into the JVM then the static block runs and loads the library for the native code. This assures that the DLL is loaded along with the java code … at the same time.</a:t>
            </a:r>
          </a:p>
          <a:p>
            <a:endParaRPr lang="en-US" baseline="0" dirty="0"/>
          </a:p>
          <a:p>
            <a:r>
              <a:rPr lang="en-US" baseline="0" dirty="0"/>
              <a:t>@3 The Speaker class is now complete.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93934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03834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7179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305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78549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Reference the discussion area</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use native methods like any other method. </a:t>
            </a:r>
          </a:p>
          <a:p>
            <a:endParaRPr lang="en-US" baseline="0" dirty="0"/>
          </a:p>
          <a:p>
            <a:r>
              <a:rPr lang="en-US" baseline="0" dirty="0"/>
              <a:t>@1 You link your program to a shared library for the platform : DLL on windows or SO on </a:t>
            </a:r>
            <a:r>
              <a:rPr lang="en-US" baseline="0" dirty="0" err="1"/>
              <a:t>linux</a:t>
            </a:r>
            <a:endParaRPr lang="en-US" baseline="0" dirty="0"/>
          </a:p>
          <a:p>
            <a:endParaRPr lang="en-US" baseline="0" dirty="0"/>
          </a:p>
          <a:p>
            <a:r>
              <a:rPr lang="en-US" baseline="0" dirty="0"/>
              <a:t>@2 When you call a native method the JVM calls out to the native executable code in the library.</a:t>
            </a:r>
          </a:p>
          <a:p>
            <a:endParaRPr lang="en-US" baseline="0" dirty="0"/>
          </a:p>
          <a:p>
            <a:r>
              <a:rPr lang="en-US" baseline="0" dirty="0"/>
              <a:t>From a “using” point of view there is no difference. You call a method and when it is done it returns to you.</a:t>
            </a:r>
          </a:p>
          <a:p>
            <a:endParaRPr lang="en-US" baseline="0" dirty="0"/>
          </a:p>
          <a:p>
            <a:r>
              <a:rPr lang="en-US" baseline="0" dirty="0"/>
              <a:t>@3 You can mix native and regular methods as shown here. Most of the java library is pure java code. </a:t>
            </a:r>
          </a:p>
          <a:p>
            <a:endParaRPr lang="en-US" baseline="0" dirty="0"/>
          </a:p>
          <a:p>
            <a:r>
              <a:rPr lang="en-US" baseline="0" dirty="0"/>
              <a:t>@4 But there are many native methods to call out to the native library linked with the JVM … like starting threads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5496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Why would you ever want to use anything but Java?</a:t>
            </a:r>
          </a:p>
          <a:p>
            <a:endParaRPr lang="en-US" baseline="0" dirty="0"/>
          </a:p>
          <a:p>
            <a:r>
              <a:rPr lang="en-US" baseline="0" dirty="0"/>
              <a:t>@1 You might have a large body of existing code you want to integrate into your java application. </a:t>
            </a:r>
          </a:p>
          <a:p>
            <a:endParaRPr lang="en-US" baseline="0" dirty="0"/>
          </a:p>
          <a:p>
            <a:r>
              <a:rPr lang="en-US" baseline="0" dirty="0"/>
              <a:t>@2 You need to do some fast processing … graphics or scientific computation. The “hot spot” compiler makes this less of a compelling reason.</a:t>
            </a:r>
          </a:p>
          <a:p>
            <a:endParaRPr lang="en-US" baseline="0" dirty="0"/>
          </a:p>
          <a:p>
            <a:r>
              <a:rPr lang="en-US" baseline="0" dirty="0"/>
              <a:t>@3 You need access to hardware. Maybe you are running embedded java on the raspberry pi and need access to the GPIO pins. Maybe you are on a windows machine and need access to a USB device.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500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some difficulties</a:t>
            </a:r>
          </a:p>
          <a:p>
            <a:endParaRPr lang="en-US" baseline="0" dirty="0"/>
          </a:p>
          <a:p>
            <a:r>
              <a:rPr lang="en-US" baseline="0" dirty="0"/>
              <a:t>@1 The native code is platform specific. You have to make shared libraries for all the supported platforms.</a:t>
            </a:r>
          </a:p>
          <a:p>
            <a:endParaRPr lang="en-US" baseline="0" dirty="0"/>
          </a:p>
          <a:p>
            <a:r>
              <a:rPr lang="en-US" baseline="0" dirty="0"/>
              <a:t>@2 Different architectures need different libraries. For instance, if you are running a 64 bit JVM then you need a 64 bit DLL.</a:t>
            </a:r>
          </a:p>
          <a:p>
            <a:endParaRPr lang="en-US" baseline="0" dirty="0"/>
          </a:p>
          <a:p>
            <a:r>
              <a:rPr lang="en-US" baseline="0" dirty="0"/>
              <a:t>@3 Debugging multi-language code might be difficult.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5750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NOT a course on C++. You aren’t going to learn C++. </a:t>
            </a:r>
          </a:p>
          <a:p>
            <a:endParaRPr lang="en-US" baseline="0" dirty="0"/>
          </a:p>
          <a:p>
            <a:r>
              <a:rPr lang="en-US" baseline="0" dirty="0"/>
              <a:t>@1 This will give you an idea of the “barrier to entry” for C++ development environment. You should see how to dock to external native code even if you ignore the C++ here.</a:t>
            </a:r>
          </a:p>
          <a:p>
            <a:endParaRPr lang="en-US" baseline="0" dirty="0"/>
          </a:p>
          <a:p>
            <a:r>
              <a:rPr lang="en-US" baseline="0" dirty="0"/>
              <a:t>@2 The installation instructions are different for different platforms. And the installers and instructions change a little with each release. You might have to do some web searching if you get serious.</a:t>
            </a:r>
          </a:p>
          <a:p>
            <a:endParaRPr lang="en-US" baseline="0" dirty="0"/>
          </a:p>
          <a:p>
            <a:r>
              <a:rPr lang="en-US" baseline="0" dirty="0"/>
              <a:t>@3 All the tools are installed on your classroom VM. Just open the workspace on your desktop to tinker.</a:t>
            </a:r>
          </a:p>
          <a:p>
            <a:endParaRPr lang="en-US" baseline="0" dirty="0"/>
          </a:p>
          <a:p>
            <a:r>
              <a:rPr lang="en-US" baseline="0" dirty="0"/>
              <a:t>@4 Or just skim through this topic. There are no lab assignments. This is just to give you a glimpse.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5568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windows</a:t>
            </a:r>
          </a:p>
          <a:p>
            <a:endParaRPr lang="en-US" baseline="0" dirty="0"/>
          </a:p>
          <a:p>
            <a:r>
              <a:rPr lang="en-US" baseline="0" dirty="0"/>
              <a:t>@1 Use the defaults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721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0149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windows</a:t>
            </a:r>
          </a:p>
          <a:p>
            <a:endParaRPr lang="en-US" baseline="0" dirty="0"/>
          </a:p>
          <a:p>
            <a:r>
              <a:rPr lang="en-US" baseline="0" dirty="0"/>
              <a:t>@1 Use the defaults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625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Java Features</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eclipse.org/cdt/downloads.ph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s://docs.oracle.com/javase/tutorial/essential/concurrenc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www.tutorialspoint.com/java/java_multithreading.ht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msys2.github.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Java Native Interface (JNI)</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Native methods</a:t>
            </a:r>
          </a:p>
          <a:p>
            <a:pPr>
              <a:buFont typeface="Arial" charset="0"/>
              <a:buChar char="•"/>
            </a:pPr>
            <a:r>
              <a:rPr lang="en-US" dirty="0"/>
              <a:t>JNIH</a:t>
            </a:r>
          </a:p>
          <a:p>
            <a:pPr>
              <a:buFont typeface="Arial" charset="0"/>
              <a:buChar char="•"/>
            </a:pPr>
            <a:r>
              <a:rPr lang="en-US" dirty="0"/>
              <a:t>C++ Example</a:t>
            </a:r>
          </a:p>
          <a:p>
            <a:pPr>
              <a:buFont typeface="Arial" charset="0"/>
              <a:buChar char="•"/>
            </a:pPr>
            <a:r>
              <a:rPr lang="en-US" dirty="0"/>
              <a:t>Loading Shared Libraries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6176" y="1132332"/>
            <a:ext cx="4314136" cy="2876604"/>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MinGW-x64 (Compiler)</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304800" y="702584"/>
            <a:ext cx="70104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Close the </a:t>
            </a:r>
            <a:r>
              <a:rPr lang="en-US" sz="2800" dirty="0" err="1"/>
              <a:t>msys</a:t>
            </a:r>
            <a:r>
              <a:rPr lang="en-US" sz="2800" dirty="0"/>
              <a:t> shell</a:t>
            </a:r>
          </a:p>
          <a:p>
            <a:pPr marL="285750" indent="-285750">
              <a:buFont typeface="Arial" panose="020B0604020202020204" pitchFamily="34" charset="0"/>
              <a:buChar char="•"/>
            </a:pPr>
            <a:r>
              <a:rPr lang="en-US" sz="2800" dirty="0"/>
              <a:t>Open a new windows command prompt</a:t>
            </a:r>
          </a:p>
          <a:p>
            <a:pPr marL="285750" indent="-285750">
              <a:buFont typeface="Arial" panose="020B0604020202020204" pitchFamily="34" charset="0"/>
              <a:buChar char="•"/>
            </a:pPr>
            <a:r>
              <a:rPr lang="en-US" sz="2800" dirty="0"/>
              <a:t>Type the command "</a:t>
            </a:r>
            <a:r>
              <a:rPr lang="en-US" sz="2800" dirty="0" err="1"/>
              <a:t>gcc</a:t>
            </a:r>
            <a:r>
              <a:rPr lang="en-US" sz="2800" dirty="0"/>
              <a:t> --version"</a:t>
            </a:r>
            <a:endParaRPr lang="en-US" dirty="0"/>
          </a:p>
        </p:txBody>
      </p:sp>
      <p:pic>
        <p:nvPicPr>
          <p:cNvPr id="2" name="Picture 1"/>
          <p:cNvPicPr>
            <a:picLocks noChangeAspect="1"/>
          </p:cNvPicPr>
          <p:nvPr/>
        </p:nvPicPr>
        <p:blipFill>
          <a:blip r:embed="rId3"/>
          <a:stretch>
            <a:fillRect/>
          </a:stretch>
        </p:blipFill>
        <p:spPr>
          <a:xfrm>
            <a:off x="331509" y="2419350"/>
            <a:ext cx="8620175" cy="1972338"/>
          </a:xfrm>
          <a:prstGeom prst="rect">
            <a:avLst/>
          </a:prstGeom>
        </p:spPr>
      </p:pic>
    </p:spTree>
    <p:extLst>
      <p:ext uri="{BB962C8B-B14F-4D97-AF65-F5344CB8AC3E}">
        <p14:creationId xmlns:p14="http://schemas.microsoft.com/office/powerpoint/2010/main" val="219580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3000" y="57151"/>
            <a:ext cx="4343400" cy="609600"/>
          </a:xfrm>
        </p:spPr>
        <p:txBody>
          <a:bodyPr/>
          <a:lstStyle/>
          <a:p>
            <a:r>
              <a:rPr lang="en-US" dirty="0"/>
              <a:t>CDT For Eclipse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304800" y="514350"/>
            <a:ext cx="792480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hlinkClick r:id="rId3"/>
              </a:rPr>
              <a:t>http://www.eclipse.org/cdt/downloads.php</a:t>
            </a:r>
            <a:endParaRPr lang="en-US" sz="2800" dirty="0"/>
          </a:p>
          <a:p>
            <a:pPr marL="285750" indent="-285750">
              <a:buFont typeface="Arial" panose="020B0604020202020204" pitchFamily="34" charset="0"/>
              <a:buChar char="•"/>
            </a:pPr>
            <a:r>
              <a:rPr lang="en-US" sz="2800" dirty="0"/>
              <a:t>In eclipse Help-&gt;Install New Software</a:t>
            </a:r>
          </a:p>
          <a:p>
            <a:pPr marL="285750" indent="-285750">
              <a:buFont typeface="Arial" panose="020B0604020202020204" pitchFamily="34" charset="0"/>
              <a:buChar char="•"/>
            </a:pPr>
            <a:r>
              <a:rPr lang="en-US" sz="2800" dirty="0"/>
              <a:t>Copy the latest “p2 software repository” link</a:t>
            </a:r>
          </a:p>
          <a:p>
            <a:pPr marL="285750" indent="-285750">
              <a:buFont typeface="Arial" panose="020B0604020202020204" pitchFamily="34" charset="0"/>
              <a:buChar char="•"/>
            </a:pPr>
            <a:endParaRPr lang="en-US" sz="2800" dirty="0"/>
          </a:p>
        </p:txBody>
      </p:sp>
      <p:pic>
        <p:nvPicPr>
          <p:cNvPr id="2" name="Picture 1"/>
          <p:cNvPicPr>
            <a:picLocks noChangeAspect="1"/>
          </p:cNvPicPr>
          <p:nvPr/>
        </p:nvPicPr>
        <p:blipFill>
          <a:blip r:embed="rId4"/>
          <a:stretch>
            <a:fillRect/>
          </a:stretch>
        </p:blipFill>
        <p:spPr>
          <a:xfrm>
            <a:off x="1371600" y="1885950"/>
            <a:ext cx="5562600" cy="3015972"/>
          </a:xfrm>
          <a:prstGeom prst="rect">
            <a:avLst/>
          </a:prstGeom>
        </p:spPr>
      </p:pic>
    </p:spTree>
    <p:extLst>
      <p:ext uri="{BB962C8B-B14F-4D97-AF65-F5344CB8AC3E}">
        <p14:creationId xmlns:p14="http://schemas.microsoft.com/office/powerpoint/2010/main" val="112291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CDT For Eclipse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304800" y="664705"/>
            <a:ext cx="79248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Restart Eclipse</a:t>
            </a:r>
          </a:p>
          <a:p>
            <a:pPr marL="285750" indent="-285750">
              <a:buFont typeface="Arial" panose="020B0604020202020204" pitchFamily="34" charset="0"/>
              <a:buChar char="•"/>
            </a:pPr>
            <a:r>
              <a:rPr lang="en-US" sz="2800" dirty="0"/>
              <a:t>New Project – C++ Project</a:t>
            </a:r>
          </a:p>
          <a:p>
            <a:pPr marL="285750" indent="-285750">
              <a:buFont typeface="Arial" panose="020B0604020202020204" pitchFamily="34" charset="0"/>
              <a:buChar char="•"/>
            </a:pPr>
            <a:endParaRPr lang="en-US" sz="2800" dirty="0"/>
          </a:p>
        </p:txBody>
      </p:sp>
      <p:pic>
        <p:nvPicPr>
          <p:cNvPr id="3" name="Picture 2"/>
          <p:cNvPicPr>
            <a:picLocks noChangeAspect="1"/>
          </p:cNvPicPr>
          <p:nvPr/>
        </p:nvPicPr>
        <p:blipFill>
          <a:blip r:embed="rId3"/>
          <a:stretch>
            <a:fillRect/>
          </a:stretch>
        </p:blipFill>
        <p:spPr>
          <a:xfrm>
            <a:off x="4800600" y="839831"/>
            <a:ext cx="3581400" cy="3865519"/>
          </a:xfrm>
          <a:prstGeom prst="rect">
            <a:avLst/>
          </a:prstGeom>
        </p:spPr>
      </p:pic>
      <p:pic>
        <p:nvPicPr>
          <p:cNvPr id="7" name="Picture 6"/>
          <p:cNvPicPr>
            <a:picLocks noChangeAspect="1"/>
          </p:cNvPicPr>
          <p:nvPr/>
        </p:nvPicPr>
        <p:blipFill>
          <a:blip r:embed="rId4"/>
          <a:stretch>
            <a:fillRect/>
          </a:stretch>
        </p:blipFill>
        <p:spPr>
          <a:xfrm>
            <a:off x="762000" y="2808719"/>
            <a:ext cx="2057143" cy="1742857"/>
          </a:xfrm>
          <a:prstGeom prst="rect">
            <a:avLst/>
          </a:prstGeom>
        </p:spPr>
      </p:pic>
    </p:spTree>
    <p:extLst>
      <p:ext uri="{BB962C8B-B14F-4D97-AF65-F5344CB8AC3E}">
        <p14:creationId xmlns:p14="http://schemas.microsoft.com/office/powerpoint/2010/main" val="235552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CDT For Eclipse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319619" y="666751"/>
            <a:ext cx="8504762" cy="3961905"/>
          </a:xfrm>
          <a:prstGeom prst="rect">
            <a:avLst/>
          </a:prstGeom>
        </p:spPr>
      </p:pic>
    </p:spTree>
    <p:extLst>
      <p:ext uri="{BB962C8B-B14F-4D97-AF65-F5344CB8AC3E}">
        <p14:creationId xmlns:p14="http://schemas.microsoft.com/office/powerpoint/2010/main" val="338771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CDT For Eclipse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657714" y="741147"/>
            <a:ext cx="7828571" cy="3971429"/>
          </a:xfrm>
          <a:prstGeom prst="rect">
            <a:avLst/>
          </a:prstGeom>
        </p:spPr>
      </p:pic>
    </p:spTree>
    <p:extLst>
      <p:ext uri="{BB962C8B-B14F-4D97-AF65-F5344CB8AC3E}">
        <p14:creationId xmlns:p14="http://schemas.microsoft.com/office/powerpoint/2010/main" val="93947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CDT For Eclipse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2214857" y="1152702"/>
            <a:ext cx="4714286" cy="2838095"/>
          </a:xfrm>
          <a:prstGeom prst="rect">
            <a:avLst/>
          </a:prstGeom>
        </p:spPr>
      </p:pic>
    </p:spTree>
    <p:extLst>
      <p:ext uri="{BB962C8B-B14F-4D97-AF65-F5344CB8AC3E}">
        <p14:creationId xmlns:p14="http://schemas.microsoft.com/office/powerpoint/2010/main" val="174560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78444" y="3671239"/>
            <a:ext cx="6009524" cy="1171429"/>
          </a:xfrm>
          <a:prstGeom prst="rect">
            <a:avLst/>
          </a:prstGeom>
        </p:spPr>
      </p:pic>
      <p:sp>
        <p:nvSpPr>
          <p:cNvPr id="5" name="Title 4"/>
          <p:cNvSpPr>
            <a:spLocks noGrp="1"/>
          </p:cNvSpPr>
          <p:nvPr>
            <p:ph type="title"/>
          </p:nvPr>
        </p:nvSpPr>
        <p:spPr/>
        <p:txBody>
          <a:bodyPr/>
          <a:lstStyle/>
          <a:p>
            <a:r>
              <a:rPr lang="en-US" dirty="0" err="1"/>
              <a:t>javah</a:t>
            </a:r>
            <a:endParaRPr lang="en-US" dirty="0"/>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28600" y="388508"/>
            <a:ext cx="4114800" cy="3560975"/>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clearThroat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2A00FF"/>
                </a:solidFill>
                <a:latin typeface="Consolas" panose="020B0609020204030204" pitchFamily="49" charset="0"/>
                <a:ea typeface="Calibri" panose="020F0502020204030204" pitchFamily="34" charset="0"/>
                <a:cs typeface="Consolas" panose="020B0609020204030204" pitchFamily="49" charset="0"/>
              </a:rPr>
              <a:t>Ahhh</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A00FF"/>
                </a:solidFill>
                <a:latin typeface="Consolas" panose="020B0609020204030204" pitchFamily="49" charset="0"/>
                <a:ea typeface="Calibri" panose="020F0502020204030204" pitchFamily="34" charset="0"/>
                <a:cs typeface="Consolas" panose="020B0609020204030204" pitchFamily="49" charset="0"/>
              </a:rPr>
              <a:t>heeemmmm</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speakUp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native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native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4953000" y="819150"/>
            <a:ext cx="3898392" cy="2677400"/>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Tinker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main(String[]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.clearThroat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050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1" end="11"/>
                                            </p:txEl>
                                          </p:spTgt>
                                        </p:tgtEl>
                                        <p:attrNameLst>
                                          <p:attrName>style.visibility</p:attrName>
                                        </p:attrNameLst>
                                      </p:cBhvr>
                                      <p:to>
                                        <p:strVal val="visible"/>
                                      </p:to>
                                    </p:set>
                                    <p:animEffect transition="in" filter="fade">
                                      <p:cBhvr>
                                        <p:cTn id="18" dur="500"/>
                                        <p:tgtEl>
                                          <p:spTgt spid="7">
                                            <p:txEl>
                                              <p:pRg st="11" end="1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xEl>
                                              <p:pRg st="13" end="13"/>
                                            </p:txEl>
                                          </p:spTgt>
                                        </p:tgtEl>
                                        <p:attrNameLst>
                                          <p:attrName>style.visibility</p:attrName>
                                        </p:attrNameLst>
                                      </p:cBhvr>
                                      <p:to>
                                        <p:strVal val="visible"/>
                                      </p:to>
                                    </p:set>
                                    <p:animEffect transition="in" filter="fade">
                                      <p:cBhvr>
                                        <p:cTn id="22" dur="500"/>
                                        <p:tgtEl>
                                          <p:spTgt spid="7">
                                            <p:txEl>
                                              <p:pRg st="13" end="1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9" end="9"/>
                                            </p:txEl>
                                          </p:spTgt>
                                        </p:tgtEl>
                                        <p:attrNameLst>
                                          <p:attrName>style.visibility</p:attrName>
                                        </p:attrNameLst>
                                      </p:cBhvr>
                                      <p:to>
                                        <p:strVal val="visible"/>
                                      </p:to>
                                    </p:set>
                                    <p:animEffect transition="in" filter="fade">
                                      <p:cBhvr>
                                        <p:cTn id="36" dur="500"/>
                                        <p:tgtEl>
                                          <p:spTgt spid="7">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0" y="57151"/>
            <a:ext cx="4495800" cy="609600"/>
          </a:xfrm>
        </p:spPr>
        <p:txBody>
          <a:bodyPr/>
          <a:lstStyle/>
          <a:p>
            <a:r>
              <a:rPr lang="en-US" dirty="0" err="1"/>
              <a:t>javah</a:t>
            </a:r>
            <a:endParaRPr lang="en-US" dirty="0"/>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304800" y="209550"/>
            <a:ext cx="4697573" cy="4676381"/>
          </a:xfrm>
          <a:prstGeom prst="rect">
            <a:avLst/>
          </a:prstGeom>
        </p:spPr>
      </p:pic>
      <p:sp>
        <p:nvSpPr>
          <p:cNvPr id="9" name="Rectangle 8"/>
          <p:cNvSpPr/>
          <p:nvPr/>
        </p:nvSpPr>
        <p:spPr>
          <a:xfrm>
            <a:off x="4110872" y="1010043"/>
            <a:ext cx="715652"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52566" y="2293659"/>
            <a:ext cx="1336249"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57834" y="3935494"/>
            <a:ext cx="1042448" cy="193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04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3200" y="57151"/>
            <a:ext cx="6324600" cy="609600"/>
          </a:xfrm>
        </p:spPr>
        <p:txBody>
          <a:bodyPr/>
          <a:lstStyle/>
          <a:p>
            <a:r>
              <a:rPr lang="en-US" dirty="0" err="1"/>
              <a:t>Speaker.h</a:t>
            </a:r>
            <a:endParaRPr lang="en-US" dirty="0"/>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28600" y="76594"/>
            <a:ext cx="3810000" cy="4860177"/>
          </a:xfrm>
          <a:prstGeom prst="rect">
            <a:avLst/>
          </a:prstGeom>
          <a:noFill/>
        </p:spPr>
        <p:txBody>
          <a:bodyPr wrap="square" rtlCol="0">
            <a:spAutoFit/>
          </a:bodyPr>
          <a:lstStyle/>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DO NOT EDIT THIS FILE - it is machine generated */</a:t>
            </a:r>
          </a:p>
          <a:p>
            <a:pPr>
              <a:lnSpc>
                <a:spcPct val="115000"/>
              </a:lnSpc>
            </a:pPr>
            <a:r>
              <a:rPr lang="en-US" sz="1000" b="1" dirty="0">
                <a:solidFill>
                  <a:srgbClr val="993300"/>
                </a:solidFill>
                <a:latin typeface="Calibri" panose="020F0502020204030204" pitchFamily="34" charset="0"/>
                <a:ea typeface="Calibri" panose="020F0502020204030204" pitchFamily="34" charset="0"/>
                <a:cs typeface="Times New Roman" panose="02020603050405020304" pitchFamily="18" charset="0"/>
              </a:rPr>
              <a:t>#include </a:t>
            </a:r>
            <a:r>
              <a:rPr lang="en-US" sz="1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&lt;</a:t>
            </a:r>
            <a:r>
              <a:rPr lang="en-US" sz="1000"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jni.h</a:t>
            </a:r>
            <a:r>
              <a:rPr lang="en-US" sz="1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Header for class Speaker */</a:t>
            </a: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a:t>
            </a:r>
            <a:r>
              <a:rPr lang="en-US" sz="1000" b="1" dirty="0" err="1">
                <a:solidFill>
                  <a:srgbClr val="800000"/>
                </a:solidFill>
                <a:latin typeface="Calibri" panose="020F0502020204030204" pitchFamily="34" charset="0"/>
                <a:ea typeface="Calibri" panose="020F0502020204030204" pitchFamily="34" charset="0"/>
                <a:cs typeface="Times New Roman" panose="02020603050405020304" pitchFamily="18" charset="0"/>
              </a:rPr>
              <a:t>ifndef</a:t>
            </a: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 _</a:t>
            </a:r>
            <a:r>
              <a:rPr lang="en-US" sz="1000" b="1" dirty="0" err="1">
                <a:solidFill>
                  <a:srgbClr val="800000"/>
                </a:solidFill>
                <a:latin typeface="Calibri" panose="020F0502020204030204" pitchFamily="34" charset="0"/>
                <a:ea typeface="Calibri" panose="020F0502020204030204" pitchFamily="34" charset="0"/>
                <a:cs typeface="Times New Roman" panose="02020603050405020304" pitchFamily="18" charset="0"/>
              </a:rPr>
              <a:t>Included_Speaker</a:t>
            </a:r>
            <a:endPar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#define _</a:t>
            </a:r>
            <a:r>
              <a:rPr lang="en-US" sz="1000" b="1" dirty="0" err="1">
                <a:solidFill>
                  <a:srgbClr val="800000"/>
                </a:solidFill>
                <a:latin typeface="Calibri" panose="020F0502020204030204" pitchFamily="34" charset="0"/>
                <a:ea typeface="Calibri" panose="020F0502020204030204" pitchFamily="34" charset="0"/>
                <a:cs typeface="Times New Roman" panose="02020603050405020304" pitchFamily="18" charset="0"/>
              </a:rPr>
              <a:t>Included_Speaker</a:t>
            </a:r>
            <a:endPar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a:t>
            </a:r>
            <a:r>
              <a:rPr lang="en-US" sz="1000" b="1" dirty="0" err="1">
                <a:solidFill>
                  <a:srgbClr val="800000"/>
                </a:solidFill>
                <a:latin typeface="Calibri" panose="020F0502020204030204" pitchFamily="34" charset="0"/>
                <a:ea typeface="Calibri" panose="020F0502020204030204" pitchFamily="34" charset="0"/>
                <a:cs typeface="Times New Roman" panose="02020603050405020304" pitchFamily="18" charset="0"/>
              </a:rPr>
              <a:t>ifdef</a:t>
            </a: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 __</a:t>
            </a:r>
            <a:r>
              <a:rPr lang="en-US" sz="1000" b="1" dirty="0" err="1">
                <a:solidFill>
                  <a:srgbClr val="800000"/>
                </a:solidFill>
                <a:latin typeface="Calibri" panose="020F0502020204030204" pitchFamily="34" charset="0"/>
                <a:ea typeface="Calibri" panose="020F0502020204030204" pitchFamily="34" charset="0"/>
                <a:cs typeface="Times New Roman" panose="02020603050405020304" pitchFamily="18" charset="0"/>
              </a:rPr>
              <a:t>cplusplus</a:t>
            </a:r>
            <a:endPar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extern </a:t>
            </a:r>
            <a:r>
              <a:rPr lang="en-US" sz="10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"C"</a:t>
            </a: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pP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a:t>
            </a:r>
            <a:r>
              <a:rPr lang="en-US" sz="1000" b="1" dirty="0" err="1">
                <a:solidFill>
                  <a:srgbClr val="800000"/>
                </a:solidFill>
                <a:latin typeface="Calibri" panose="020F0502020204030204" pitchFamily="34" charset="0"/>
                <a:ea typeface="Calibri" panose="020F0502020204030204" pitchFamily="34" charset="0"/>
                <a:cs typeface="Times New Roman" panose="02020603050405020304" pitchFamily="18" charset="0"/>
              </a:rPr>
              <a:t>endif</a:t>
            </a:r>
            <a:endPar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a:t>
            </a: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 Class:     Speaker</a:t>
            </a: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 Method:    </a:t>
            </a:r>
            <a:r>
              <a:rPr lang="en-US" sz="1000" dirty="0" err="1">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sayHi</a:t>
            </a:r>
            <a:endPar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 Signature: ()V</a:t>
            </a: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pPr>
            <a:r>
              <a:rPr lang="en-US" sz="1000" dirty="0">
                <a:latin typeface="Calibri" panose="020F0502020204030204" pitchFamily="34" charset="0"/>
                <a:ea typeface="Calibri" panose="020F0502020204030204" pitchFamily="34" charset="0"/>
                <a:cs typeface="Times New Roman" panose="02020603050405020304" pitchFamily="18" charset="0"/>
              </a:rPr>
              <a:t>JNIEXPORT </a:t>
            </a: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void</a:t>
            </a:r>
            <a:r>
              <a:rPr lang="en-US" sz="1000" dirty="0">
                <a:latin typeface="Calibri" panose="020F0502020204030204" pitchFamily="34" charset="0"/>
                <a:ea typeface="Calibri" panose="020F0502020204030204" pitchFamily="34" charset="0"/>
                <a:cs typeface="Times New Roman" panose="02020603050405020304" pitchFamily="18" charset="0"/>
              </a:rPr>
              <a:t> JNICALL </a:t>
            </a:r>
            <a:r>
              <a:rPr lang="en-US" sz="1000" dirty="0" err="1">
                <a:latin typeface="Calibri" panose="020F0502020204030204" pitchFamily="34" charset="0"/>
                <a:ea typeface="Calibri" panose="020F0502020204030204" pitchFamily="34" charset="0"/>
                <a:cs typeface="Times New Roman" panose="02020603050405020304" pitchFamily="18" charset="0"/>
              </a:rPr>
              <a:t>Java_Speaker_sayHi</a:t>
            </a:r>
            <a:r>
              <a:rPr lang="en-US" sz="1000" dirty="0">
                <a:latin typeface="Calibri" panose="020F0502020204030204" pitchFamily="34" charset="0"/>
                <a:ea typeface="Calibri" panose="020F0502020204030204" pitchFamily="34" charset="0"/>
                <a:cs typeface="Times New Roman" panose="02020603050405020304" pitchFamily="18" charset="0"/>
              </a:rPr>
              <a:t>(</a:t>
            </a:r>
            <a:r>
              <a:rPr lang="en-US" sz="1000" dirty="0" err="1">
                <a:latin typeface="Calibri" panose="020F0502020204030204" pitchFamily="34" charset="0"/>
                <a:ea typeface="Calibri" panose="020F0502020204030204" pitchFamily="34" charset="0"/>
                <a:cs typeface="Times New Roman" panose="02020603050405020304" pitchFamily="18" charset="0"/>
              </a:rPr>
              <a:t>JNIEnv</a:t>
            </a:r>
            <a:r>
              <a:rPr lang="en-US" sz="1000" dirty="0">
                <a:latin typeface="Calibri" panose="020F0502020204030204" pitchFamily="34" charset="0"/>
                <a:ea typeface="Calibri" panose="020F0502020204030204" pitchFamily="34" charset="0"/>
                <a:cs typeface="Times New Roman" panose="02020603050405020304" pitchFamily="18" charset="0"/>
              </a:rPr>
              <a:t> *, </a:t>
            </a:r>
            <a:r>
              <a:rPr lang="en-US" sz="1000" dirty="0" err="1">
                <a:latin typeface="Calibri" panose="020F0502020204030204" pitchFamily="34" charset="0"/>
                <a:ea typeface="Calibri" panose="020F0502020204030204" pitchFamily="34" charset="0"/>
                <a:cs typeface="Times New Roman" panose="02020603050405020304" pitchFamily="18" charset="0"/>
              </a:rPr>
              <a:t>jobject</a:t>
            </a:r>
            <a:r>
              <a:rPr lang="en-US" sz="1000" dirty="0">
                <a:latin typeface="Calibri" panose="020F0502020204030204" pitchFamily="34" charset="0"/>
                <a:ea typeface="Calibri" panose="020F0502020204030204" pitchFamily="34" charset="0"/>
                <a:cs typeface="Times New Roman" panose="02020603050405020304" pitchFamily="18" charset="0"/>
              </a:rPr>
              <a:t>);</a:t>
            </a: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a:t>
            </a: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 Class:     Speaker</a:t>
            </a: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 Method:    </a:t>
            </a:r>
            <a:r>
              <a:rPr lang="en-US" sz="1000" dirty="0" err="1">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sayBye</a:t>
            </a:r>
            <a:endPar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 Signature: ()V</a:t>
            </a:r>
          </a:p>
          <a:p>
            <a:pPr>
              <a:lnSpc>
                <a:spcPct val="115000"/>
              </a:lnSpc>
            </a:pPr>
            <a:r>
              <a:rPr lang="en-US" sz="10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pPr>
            <a:r>
              <a:rPr lang="en-US" sz="1000" dirty="0">
                <a:latin typeface="Calibri" panose="020F0502020204030204" pitchFamily="34" charset="0"/>
                <a:ea typeface="Calibri" panose="020F0502020204030204" pitchFamily="34" charset="0"/>
                <a:cs typeface="Times New Roman" panose="02020603050405020304" pitchFamily="18" charset="0"/>
              </a:rPr>
              <a:t>JNIEXPORT </a:t>
            </a: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void</a:t>
            </a:r>
            <a:r>
              <a:rPr lang="en-US" sz="1000" dirty="0">
                <a:latin typeface="Calibri" panose="020F0502020204030204" pitchFamily="34" charset="0"/>
                <a:ea typeface="Calibri" panose="020F0502020204030204" pitchFamily="34" charset="0"/>
                <a:cs typeface="Times New Roman" panose="02020603050405020304" pitchFamily="18" charset="0"/>
              </a:rPr>
              <a:t> JNICALL </a:t>
            </a:r>
            <a:r>
              <a:rPr lang="en-US" sz="1000" dirty="0" err="1">
                <a:latin typeface="Calibri" panose="020F0502020204030204" pitchFamily="34" charset="0"/>
                <a:ea typeface="Calibri" panose="020F0502020204030204" pitchFamily="34" charset="0"/>
                <a:cs typeface="Times New Roman" panose="02020603050405020304" pitchFamily="18" charset="0"/>
              </a:rPr>
              <a:t>Java_Speaker_sayBye</a:t>
            </a:r>
            <a:r>
              <a:rPr lang="en-US" sz="1000" dirty="0">
                <a:latin typeface="Calibri" panose="020F0502020204030204" pitchFamily="34" charset="0"/>
                <a:ea typeface="Calibri" panose="020F0502020204030204" pitchFamily="34" charset="0"/>
                <a:cs typeface="Times New Roman" panose="02020603050405020304" pitchFamily="18" charset="0"/>
              </a:rPr>
              <a:t>(</a:t>
            </a:r>
            <a:r>
              <a:rPr lang="en-US" sz="1000" dirty="0" err="1">
                <a:latin typeface="Calibri" panose="020F0502020204030204" pitchFamily="34" charset="0"/>
                <a:ea typeface="Calibri" panose="020F0502020204030204" pitchFamily="34" charset="0"/>
                <a:cs typeface="Times New Roman" panose="02020603050405020304" pitchFamily="18" charset="0"/>
              </a:rPr>
              <a:t>JNIEnv</a:t>
            </a:r>
            <a:r>
              <a:rPr lang="en-US" sz="1000" dirty="0">
                <a:latin typeface="Calibri" panose="020F0502020204030204" pitchFamily="34" charset="0"/>
                <a:ea typeface="Calibri" panose="020F0502020204030204" pitchFamily="34" charset="0"/>
                <a:cs typeface="Times New Roman" panose="02020603050405020304" pitchFamily="18" charset="0"/>
              </a:rPr>
              <a:t> *, </a:t>
            </a:r>
            <a:r>
              <a:rPr lang="en-US" sz="1000" dirty="0" err="1">
                <a:latin typeface="Calibri" panose="020F0502020204030204" pitchFamily="34" charset="0"/>
                <a:ea typeface="Calibri" panose="020F0502020204030204" pitchFamily="34" charset="0"/>
                <a:cs typeface="Times New Roman" panose="02020603050405020304" pitchFamily="18" charset="0"/>
              </a:rPr>
              <a:t>jobject</a:t>
            </a:r>
            <a:r>
              <a:rPr lang="en-US" sz="1000" dirty="0">
                <a:latin typeface="Calibri" panose="020F0502020204030204" pitchFamily="34" charset="0"/>
                <a:ea typeface="Calibri" panose="020F0502020204030204" pitchFamily="34" charset="0"/>
                <a:cs typeface="Times New Roman" panose="02020603050405020304" pitchFamily="18" charset="0"/>
              </a:rPr>
              <a:t>);</a:t>
            </a: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a:t>
            </a:r>
            <a:r>
              <a:rPr lang="en-US" sz="1000" b="1" dirty="0" err="1">
                <a:solidFill>
                  <a:srgbClr val="800000"/>
                </a:solidFill>
                <a:latin typeface="Calibri" panose="020F0502020204030204" pitchFamily="34" charset="0"/>
                <a:ea typeface="Calibri" panose="020F0502020204030204" pitchFamily="34" charset="0"/>
                <a:cs typeface="Times New Roman" panose="02020603050405020304" pitchFamily="18" charset="0"/>
              </a:rPr>
              <a:t>ifdef</a:t>
            </a: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 </a:t>
            </a:r>
            <a:r>
              <a:rPr lang="en-US" sz="1000" b="1" dirty="0">
                <a:latin typeface="Calibri" panose="020F0502020204030204" pitchFamily="34" charset="0"/>
                <a:ea typeface="Calibri" panose="020F0502020204030204" pitchFamily="34" charset="0"/>
                <a:cs typeface="Times New Roman" panose="02020603050405020304" pitchFamily="18" charset="0"/>
              </a:rPr>
              <a:t>__</a:t>
            </a:r>
            <a:r>
              <a:rPr lang="en-US" sz="1000" b="1" dirty="0" err="1">
                <a:latin typeface="Calibri" panose="020F0502020204030204" pitchFamily="34" charset="0"/>
                <a:ea typeface="Calibri" panose="020F0502020204030204" pitchFamily="34" charset="0"/>
                <a:cs typeface="Times New Roman" panose="02020603050405020304" pitchFamily="18" charset="0"/>
              </a:rPr>
              <a:t>cplusplus</a:t>
            </a:r>
            <a:endParaRPr lang="en-US" sz="1000" b="1"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a:t>
            </a:r>
          </a:p>
          <a:p>
            <a:pPr>
              <a:lnSpc>
                <a:spcPct val="115000"/>
              </a:lnSpc>
            </a:pP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a:t>
            </a:r>
            <a:r>
              <a:rPr lang="en-US" sz="1000" b="1" dirty="0" err="1">
                <a:solidFill>
                  <a:srgbClr val="800000"/>
                </a:solidFill>
                <a:latin typeface="Calibri" panose="020F0502020204030204" pitchFamily="34" charset="0"/>
                <a:ea typeface="Calibri" panose="020F0502020204030204" pitchFamily="34" charset="0"/>
                <a:cs typeface="Times New Roman" panose="02020603050405020304" pitchFamily="18" charset="0"/>
              </a:rPr>
              <a:t>endif</a:t>
            </a:r>
            <a:endPar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800000"/>
                </a:solidFill>
                <a:latin typeface="Calibri" panose="020F0502020204030204" pitchFamily="34" charset="0"/>
                <a:ea typeface="Calibri" panose="020F0502020204030204" pitchFamily="34" charset="0"/>
                <a:cs typeface="Times New Roman" panose="02020603050405020304" pitchFamily="18" charset="0"/>
              </a:rPr>
              <a:t>#</a:t>
            </a:r>
            <a:r>
              <a:rPr lang="en-US" sz="1000" b="1" dirty="0" err="1">
                <a:solidFill>
                  <a:srgbClr val="800000"/>
                </a:solidFill>
                <a:latin typeface="Calibri" panose="020F0502020204030204" pitchFamily="34" charset="0"/>
                <a:ea typeface="Calibri" panose="020F0502020204030204" pitchFamily="34" charset="0"/>
                <a:cs typeface="Times New Roman" panose="02020603050405020304" pitchFamily="18" charset="0"/>
              </a:rPr>
              <a:t>endif</a:t>
            </a:r>
            <a:endParaRPr lang="en-US" sz="1000" b="1" dirty="0">
              <a:solidFill>
                <a:srgbClr val="80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5682" y="1128623"/>
            <a:ext cx="3566318" cy="3566318"/>
          </a:xfrm>
          <a:prstGeom prst="rect">
            <a:avLst/>
          </a:prstGeom>
        </p:spPr>
      </p:pic>
    </p:spTree>
    <p:extLst>
      <p:ext uri="{BB962C8B-B14F-4D97-AF65-F5344CB8AC3E}">
        <p14:creationId xmlns:p14="http://schemas.microsoft.com/office/powerpoint/2010/main" val="11351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500"/>
                                        <p:tgtEl>
                                          <p:spTgt spid="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fade">
                                      <p:cBhvr>
                                        <p:cTn id="13" dur="500"/>
                                        <p:tgtEl>
                                          <p:spTgt spid="7">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animEffect transition="in" filter="fade">
                                      <p:cBhvr>
                                        <p:cTn id="16" dur="500"/>
                                        <p:tgtEl>
                                          <p:spTgt spid="7">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Effect transition="in" filter="fade">
                                      <p:cBhvr>
                                        <p:cTn id="19" dur="500"/>
                                        <p:tgtEl>
                                          <p:spTgt spid="7">
                                            <p:txEl>
                                              <p:pRg st="8" end="8"/>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
                                            <p:txEl>
                                              <p:pRg st="23" end="23"/>
                                            </p:txEl>
                                          </p:spTgt>
                                        </p:tgtEl>
                                        <p:attrNameLst>
                                          <p:attrName>style.visibility</p:attrName>
                                        </p:attrNameLst>
                                      </p:cBhvr>
                                      <p:to>
                                        <p:strVal val="visible"/>
                                      </p:to>
                                    </p:set>
                                    <p:animEffect transition="in" filter="fade">
                                      <p:cBhvr>
                                        <p:cTn id="23" dur="500"/>
                                        <p:tgtEl>
                                          <p:spTgt spid="7">
                                            <p:txEl>
                                              <p:pRg st="23" end="2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24" end="24"/>
                                            </p:txEl>
                                          </p:spTgt>
                                        </p:tgtEl>
                                        <p:attrNameLst>
                                          <p:attrName>style.visibility</p:attrName>
                                        </p:attrNameLst>
                                      </p:cBhvr>
                                      <p:to>
                                        <p:strVal val="visible"/>
                                      </p:to>
                                    </p:set>
                                    <p:animEffect transition="in" filter="fade">
                                      <p:cBhvr>
                                        <p:cTn id="26" dur="500"/>
                                        <p:tgtEl>
                                          <p:spTgt spid="7">
                                            <p:txEl>
                                              <p:pRg st="24" end="2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25" end="25"/>
                                            </p:txEl>
                                          </p:spTgt>
                                        </p:tgtEl>
                                        <p:attrNameLst>
                                          <p:attrName>style.visibility</p:attrName>
                                        </p:attrNameLst>
                                      </p:cBhvr>
                                      <p:to>
                                        <p:strVal val="visible"/>
                                      </p:to>
                                    </p:set>
                                    <p:animEffect transition="in" filter="fade">
                                      <p:cBhvr>
                                        <p:cTn id="29" dur="500"/>
                                        <p:tgtEl>
                                          <p:spTgt spid="7">
                                            <p:txEl>
                                              <p:pRg st="25" end="2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26" end="26"/>
                                            </p:txEl>
                                          </p:spTgt>
                                        </p:tgtEl>
                                        <p:attrNameLst>
                                          <p:attrName>style.visibility</p:attrName>
                                        </p:attrNameLst>
                                      </p:cBhvr>
                                      <p:to>
                                        <p:strVal val="visible"/>
                                      </p:to>
                                    </p:set>
                                    <p:animEffect transition="in" filter="fade">
                                      <p:cBhvr>
                                        <p:cTn id="32" dur="500"/>
                                        <p:tgtEl>
                                          <p:spTgt spid="7">
                                            <p:txEl>
                                              <p:pRg st="26" end="2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fade">
                                      <p:cBhvr>
                                        <p:cTn id="37" dur="500"/>
                                        <p:tgtEl>
                                          <p:spTgt spid="7">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10" end="10"/>
                                            </p:txEl>
                                          </p:spTgt>
                                        </p:tgtEl>
                                        <p:attrNameLst>
                                          <p:attrName>style.visibility</p:attrName>
                                        </p:attrNameLst>
                                      </p:cBhvr>
                                      <p:to>
                                        <p:strVal val="visible"/>
                                      </p:to>
                                    </p:set>
                                    <p:animEffect transition="in" filter="fade">
                                      <p:cBhvr>
                                        <p:cTn id="40" dur="500"/>
                                        <p:tgtEl>
                                          <p:spTgt spid="7">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2" end="12"/>
                                            </p:txEl>
                                          </p:spTgt>
                                        </p:tgtEl>
                                        <p:attrNameLst>
                                          <p:attrName>style.visibility</p:attrName>
                                        </p:attrNameLst>
                                      </p:cBhvr>
                                      <p:to>
                                        <p:strVal val="visible"/>
                                      </p:to>
                                    </p:set>
                                    <p:animEffect transition="in" filter="fade">
                                      <p:cBhvr>
                                        <p:cTn id="46" dur="500"/>
                                        <p:tgtEl>
                                          <p:spTgt spid="7">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3" end="13"/>
                                            </p:txEl>
                                          </p:spTgt>
                                        </p:tgtEl>
                                        <p:attrNameLst>
                                          <p:attrName>style.visibility</p:attrName>
                                        </p:attrNameLst>
                                      </p:cBhvr>
                                      <p:to>
                                        <p:strVal val="visible"/>
                                      </p:to>
                                    </p:set>
                                    <p:animEffect transition="in" filter="fade">
                                      <p:cBhvr>
                                        <p:cTn id="49" dur="500"/>
                                        <p:tgtEl>
                                          <p:spTgt spid="7">
                                            <p:txEl>
                                              <p:pRg st="13" end="1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4" end="14"/>
                                            </p:txEl>
                                          </p:spTgt>
                                        </p:tgtEl>
                                        <p:attrNameLst>
                                          <p:attrName>style.visibility</p:attrName>
                                        </p:attrNameLst>
                                      </p:cBhvr>
                                      <p:to>
                                        <p:strVal val="visible"/>
                                      </p:to>
                                    </p:set>
                                    <p:animEffect transition="in" filter="fade">
                                      <p:cBhvr>
                                        <p:cTn id="52" dur="500"/>
                                        <p:tgtEl>
                                          <p:spTgt spid="7">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6" end="16"/>
                                            </p:txEl>
                                          </p:spTgt>
                                        </p:tgtEl>
                                        <p:attrNameLst>
                                          <p:attrName>style.visibility</p:attrName>
                                        </p:attrNameLst>
                                      </p:cBhvr>
                                      <p:to>
                                        <p:strVal val="visible"/>
                                      </p:to>
                                    </p:set>
                                    <p:animEffect transition="in" filter="fade">
                                      <p:cBhvr>
                                        <p:cTn id="57" dur="500"/>
                                        <p:tgtEl>
                                          <p:spTgt spid="7">
                                            <p:txEl>
                                              <p:pRg st="16" end="16"/>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17" end="17"/>
                                            </p:txEl>
                                          </p:spTgt>
                                        </p:tgtEl>
                                        <p:attrNameLst>
                                          <p:attrName>style.visibility</p:attrName>
                                        </p:attrNameLst>
                                      </p:cBhvr>
                                      <p:to>
                                        <p:strVal val="visible"/>
                                      </p:to>
                                    </p:set>
                                    <p:animEffect transition="in" filter="fade">
                                      <p:cBhvr>
                                        <p:cTn id="60" dur="500"/>
                                        <p:tgtEl>
                                          <p:spTgt spid="7">
                                            <p:txEl>
                                              <p:pRg st="17" end="17"/>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18" end="18"/>
                                            </p:txEl>
                                          </p:spTgt>
                                        </p:tgtEl>
                                        <p:attrNameLst>
                                          <p:attrName>style.visibility</p:attrName>
                                        </p:attrNameLst>
                                      </p:cBhvr>
                                      <p:to>
                                        <p:strVal val="visible"/>
                                      </p:to>
                                    </p:set>
                                    <p:animEffect transition="in" filter="fade">
                                      <p:cBhvr>
                                        <p:cTn id="63" dur="500"/>
                                        <p:tgtEl>
                                          <p:spTgt spid="7">
                                            <p:txEl>
                                              <p:pRg st="18" end="18"/>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7">
                                            <p:txEl>
                                              <p:pRg st="19" end="19"/>
                                            </p:txEl>
                                          </p:spTgt>
                                        </p:tgtEl>
                                        <p:attrNameLst>
                                          <p:attrName>style.visibility</p:attrName>
                                        </p:attrNameLst>
                                      </p:cBhvr>
                                      <p:to>
                                        <p:strVal val="visible"/>
                                      </p:to>
                                    </p:set>
                                    <p:animEffect transition="in" filter="fade">
                                      <p:cBhvr>
                                        <p:cTn id="66" dur="500"/>
                                        <p:tgtEl>
                                          <p:spTgt spid="7">
                                            <p:txEl>
                                              <p:pRg st="19" end="19"/>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
                                            <p:txEl>
                                              <p:pRg st="20" end="20"/>
                                            </p:txEl>
                                          </p:spTgt>
                                        </p:tgtEl>
                                        <p:attrNameLst>
                                          <p:attrName>style.visibility</p:attrName>
                                        </p:attrNameLst>
                                      </p:cBhvr>
                                      <p:to>
                                        <p:strVal val="visible"/>
                                      </p:to>
                                    </p:set>
                                    <p:animEffect transition="in" filter="fade">
                                      <p:cBhvr>
                                        <p:cTn id="69" dur="500"/>
                                        <p:tgtEl>
                                          <p:spTgt spid="7">
                                            <p:txEl>
                                              <p:pRg st="20" end="20"/>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7">
                                            <p:txEl>
                                              <p:pRg st="21" end="21"/>
                                            </p:txEl>
                                          </p:spTgt>
                                        </p:tgtEl>
                                        <p:attrNameLst>
                                          <p:attrName>style.visibility</p:attrName>
                                        </p:attrNameLst>
                                      </p:cBhvr>
                                      <p:to>
                                        <p:strVal val="visible"/>
                                      </p:to>
                                    </p:set>
                                    <p:animEffect transition="in" filter="fade">
                                      <p:cBhvr>
                                        <p:cTn id="72" dur="500"/>
                                        <p:tgtEl>
                                          <p:spTgt spid="7">
                                            <p:txEl>
                                              <p:pRg st="21" end="2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
                                            <p:txEl>
                                              <p:pRg st="1" end="1"/>
                                            </p:txEl>
                                          </p:spTgt>
                                        </p:tgtEl>
                                        <p:attrNameLst>
                                          <p:attrName>style.visibility</p:attrName>
                                        </p:attrNameLst>
                                      </p:cBhvr>
                                      <p:to>
                                        <p:strVal val="visible"/>
                                      </p:to>
                                    </p:set>
                                    <p:animEffect transition="in" filter="fade">
                                      <p:cBhvr>
                                        <p:cTn id="7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Making a Windows DLL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381000" y="794318"/>
            <a:ext cx="3429000" cy="4012803"/>
          </a:xfrm>
          <a:prstGeom prst="rect">
            <a:avLst/>
          </a:prstGeom>
        </p:spPr>
      </p:pic>
      <p:pic>
        <p:nvPicPr>
          <p:cNvPr id="3" name="Picture 2"/>
          <p:cNvPicPr>
            <a:picLocks noChangeAspect="1"/>
          </p:cNvPicPr>
          <p:nvPr/>
        </p:nvPicPr>
        <p:blipFill>
          <a:blip r:embed="rId4"/>
          <a:stretch>
            <a:fillRect/>
          </a:stretch>
        </p:blipFill>
        <p:spPr>
          <a:xfrm>
            <a:off x="4038600" y="794318"/>
            <a:ext cx="4520447" cy="4012803"/>
          </a:xfrm>
          <a:prstGeom prst="rect">
            <a:avLst/>
          </a:prstGeom>
        </p:spPr>
      </p:pic>
      <p:sp>
        <p:nvSpPr>
          <p:cNvPr id="8" name="Rectangle 7"/>
          <p:cNvSpPr/>
          <p:nvPr/>
        </p:nvSpPr>
        <p:spPr>
          <a:xfrm>
            <a:off x="454842" y="2887548"/>
            <a:ext cx="1157141" cy="308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53757" y="2851412"/>
            <a:ext cx="1815447" cy="1362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14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086600" cy="3810000"/>
          </a:xfrm>
        </p:spPr>
        <p:txBody>
          <a:bodyPr/>
          <a:lstStyle/>
          <a:p>
            <a:pPr marL="0" indent="0">
              <a:buNone/>
            </a:pPr>
            <a:r>
              <a:rPr lang="en-US" dirty="0">
                <a:hlinkClick r:id="rId3"/>
              </a:rPr>
              <a:t>https://newcircle.com/bookshelf/java_fundamentals_tutorial/_java_native_interface_jni</a:t>
            </a:r>
            <a:endParaRPr lang="en-US" dirty="0"/>
          </a:p>
          <a:p>
            <a:pPr marL="0" indent="0">
              <a:buNone/>
            </a:pPr>
            <a:endParaRPr lang="en-US" dirty="0"/>
          </a:p>
          <a:p>
            <a:pPr marL="0" indent="0">
              <a:buNone/>
            </a:pPr>
            <a:r>
              <a:rPr lang="en-US" dirty="0">
                <a:hlinkClick r:id="rId4"/>
              </a:rPr>
              <a:t>https://www.youtube.com/watch?v=vmRUqajLIuM</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0817" y="2526347"/>
            <a:ext cx="2833687" cy="2266950"/>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Making a Windows DLL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
        <p:nvSpPr>
          <p:cNvPr id="10" name="TextBox 9"/>
          <p:cNvSpPr txBox="1"/>
          <p:nvPr/>
        </p:nvSpPr>
        <p:spPr>
          <a:xfrm>
            <a:off x="381000" y="1047750"/>
            <a:ext cx="8229600" cy="3046988"/>
          </a:xfrm>
          <a:prstGeom prst="rect">
            <a:avLst/>
          </a:prstGeom>
          <a:noFill/>
        </p:spPr>
        <p:txBody>
          <a:bodyPr wrap="square" rtlCol="0">
            <a:spAutoFit/>
          </a:bodyPr>
          <a:lstStyle/>
          <a:p>
            <a:r>
              <a:rPr lang="en-US" sz="1600" dirty="0">
                <a:solidFill>
                  <a:srgbClr val="800000"/>
                </a:solidFill>
                <a:latin typeface="Consolas" panose="020B0609020204030204" pitchFamily="49" charset="0"/>
              </a:rPr>
              <a:t>#include </a:t>
            </a:r>
            <a:r>
              <a:rPr lang="en-US" sz="1600" dirty="0">
                <a:solidFill>
                  <a:srgbClr val="0070C0"/>
                </a:solidFill>
                <a:latin typeface="Consolas" panose="020B0609020204030204" pitchFamily="49" charset="0"/>
              </a:rPr>
              <a:t>&lt;</a:t>
            </a:r>
            <a:r>
              <a:rPr lang="en-US" sz="1600" dirty="0" err="1">
                <a:solidFill>
                  <a:srgbClr val="0070C0"/>
                </a:solidFill>
                <a:latin typeface="Consolas" panose="020B0609020204030204" pitchFamily="49" charset="0"/>
              </a:rPr>
              <a:t>iostream</a:t>
            </a:r>
            <a:r>
              <a:rPr lang="en-US" sz="1600" dirty="0">
                <a:solidFill>
                  <a:srgbClr val="0070C0"/>
                </a:solidFill>
                <a:latin typeface="Consolas" panose="020B0609020204030204" pitchFamily="49" charset="0"/>
              </a:rPr>
              <a:t>&gt;</a:t>
            </a:r>
          </a:p>
          <a:p>
            <a:r>
              <a:rPr lang="en-US" sz="1600" dirty="0">
                <a:solidFill>
                  <a:srgbClr val="800000"/>
                </a:solidFill>
                <a:latin typeface="Consolas" panose="020B0609020204030204" pitchFamily="49" charset="0"/>
              </a:rPr>
              <a:t>using namespace </a:t>
            </a:r>
            <a:r>
              <a:rPr lang="en-US" sz="1600" dirty="0" err="1">
                <a:latin typeface="Consolas" panose="020B0609020204030204" pitchFamily="49" charset="0"/>
              </a:rPr>
              <a:t>std</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solidFill>
                  <a:srgbClr val="800000"/>
                </a:solidFill>
                <a:latin typeface="Consolas" panose="020B0609020204030204" pitchFamily="49" charset="0"/>
              </a:rPr>
              <a:t>#include </a:t>
            </a:r>
            <a:r>
              <a:rPr lang="en-US" sz="1600" dirty="0">
                <a:solidFill>
                  <a:srgbClr val="0070C0"/>
                </a:solidFill>
                <a:latin typeface="Consolas" panose="020B0609020204030204" pitchFamily="49" charset="0"/>
              </a:rPr>
              <a:t>"</a:t>
            </a:r>
            <a:r>
              <a:rPr lang="en-US" sz="1600" dirty="0" err="1">
                <a:solidFill>
                  <a:srgbClr val="0070C0"/>
                </a:solidFill>
                <a:latin typeface="Consolas" panose="020B0609020204030204" pitchFamily="49" charset="0"/>
              </a:rPr>
              <a:t>Speaker.h</a:t>
            </a:r>
            <a:r>
              <a:rPr lang="en-US" sz="1600" dirty="0">
                <a:solidFill>
                  <a:srgbClr val="0070C0"/>
                </a:solidFill>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JNIEXPORT </a:t>
            </a:r>
            <a:r>
              <a:rPr lang="en-US" sz="1600" dirty="0">
                <a:solidFill>
                  <a:srgbClr val="800000"/>
                </a:solidFill>
                <a:latin typeface="Consolas" panose="020B0609020204030204" pitchFamily="49" charset="0"/>
              </a:rPr>
              <a:t>void</a:t>
            </a:r>
            <a:r>
              <a:rPr lang="en-US" sz="1600" dirty="0">
                <a:latin typeface="Consolas" panose="020B0609020204030204" pitchFamily="49" charset="0"/>
              </a:rPr>
              <a:t> JNICALL </a:t>
            </a:r>
            <a:r>
              <a:rPr lang="en-US" sz="1600" dirty="0" err="1">
                <a:latin typeface="Consolas" panose="020B0609020204030204" pitchFamily="49" charset="0"/>
              </a:rPr>
              <a:t>Java_Speaker_sayHi</a:t>
            </a:r>
            <a:r>
              <a:rPr lang="en-US" sz="1600" dirty="0">
                <a:latin typeface="Consolas" panose="020B0609020204030204" pitchFamily="49" charset="0"/>
              </a:rPr>
              <a:t>(</a:t>
            </a:r>
            <a:r>
              <a:rPr lang="en-US" sz="1600" dirty="0" err="1">
                <a:latin typeface="Consolas" panose="020B0609020204030204" pitchFamily="49" charset="0"/>
              </a:rPr>
              <a:t>JNIEnv</a:t>
            </a:r>
            <a:r>
              <a:rPr lang="en-US" sz="1600" dirty="0">
                <a:latin typeface="Consolas" panose="020B0609020204030204" pitchFamily="49" charset="0"/>
              </a:rPr>
              <a:t> *</a:t>
            </a:r>
            <a:r>
              <a:rPr lang="en-US" sz="1600" dirty="0" err="1">
                <a:latin typeface="Consolas" panose="020B0609020204030204" pitchFamily="49" charset="0"/>
              </a:rPr>
              <a:t>vm</a:t>
            </a:r>
            <a:r>
              <a:rPr lang="en-US" sz="1600" dirty="0">
                <a:latin typeface="Consolas" panose="020B0609020204030204" pitchFamily="49" charset="0"/>
              </a:rPr>
              <a:t>, </a:t>
            </a:r>
            <a:r>
              <a:rPr lang="en-US" sz="1600" dirty="0" err="1">
                <a:latin typeface="Consolas" panose="020B0609020204030204" pitchFamily="49" charset="0"/>
              </a:rPr>
              <a:t>jobject</a:t>
            </a:r>
            <a:r>
              <a:rPr lang="en-US" sz="1600" dirty="0">
                <a:latin typeface="Consolas" panose="020B0609020204030204" pitchFamily="49" charset="0"/>
              </a:rPr>
              <a:t> me) {</a:t>
            </a:r>
          </a:p>
          <a:p>
            <a:r>
              <a:rPr lang="en-US" sz="1600" dirty="0">
                <a:latin typeface="Consolas" panose="020B0609020204030204" pitchFamily="49" charset="0"/>
              </a:rPr>
              <a:t>    </a:t>
            </a:r>
            <a:r>
              <a:rPr lang="en-US" sz="1600" dirty="0" err="1">
                <a:latin typeface="Consolas" panose="020B0609020204030204" pitchFamily="49" charset="0"/>
              </a:rPr>
              <a:t>cout</a:t>
            </a:r>
            <a:r>
              <a:rPr lang="en-US" sz="1600" dirty="0">
                <a:latin typeface="Consolas" panose="020B0609020204030204" pitchFamily="49" charset="0"/>
              </a:rPr>
              <a:t> &lt;&lt; </a:t>
            </a:r>
            <a:r>
              <a:rPr lang="en-US" sz="1600" dirty="0">
                <a:solidFill>
                  <a:srgbClr val="0070C0"/>
                </a:solidFill>
                <a:latin typeface="Consolas" panose="020B0609020204030204" pitchFamily="49" charset="0"/>
              </a:rPr>
              <a:t>"Hello there" </a:t>
            </a:r>
            <a:r>
              <a:rPr lang="en-US" sz="1600" dirty="0">
                <a:latin typeface="Consolas" panose="020B0609020204030204" pitchFamily="49" charset="0"/>
              </a:rPr>
              <a:t>&lt;&lt; </a:t>
            </a:r>
            <a:r>
              <a:rPr lang="en-US" sz="1600" dirty="0" err="1">
                <a:latin typeface="Consolas" panose="020B0609020204030204" pitchFamily="49" charset="0"/>
              </a:rPr>
              <a:t>endl</a:t>
            </a:r>
            <a:r>
              <a:rPr lang="en-US" sz="1600" dirty="0">
                <a:latin typeface="Consolas" panose="020B0609020204030204" pitchFamily="49" charset="0"/>
              </a:rPr>
              <a: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JNIEXPORT </a:t>
            </a:r>
            <a:r>
              <a:rPr lang="en-US" sz="1600" dirty="0">
                <a:solidFill>
                  <a:srgbClr val="800000"/>
                </a:solidFill>
                <a:latin typeface="Consolas" panose="020B0609020204030204" pitchFamily="49" charset="0"/>
              </a:rPr>
              <a:t>void</a:t>
            </a:r>
            <a:r>
              <a:rPr lang="en-US" sz="1600" dirty="0">
                <a:latin typeface="Consolas" panose="020B0609020204030204" pitchFamily="49" charset="0"/>
              </a:rPr>
              <a:t> JNICALL </a:t>
            </a:r>
            <a:r>
              <a:rPr lang="en-US" sz="1600" dirty="0" err="1">
                <a:latin typeface="Consolas" panose="020B0609020204030204" pitchFamily="49" charset="0"/>
              </a:rPr>
              <a:t>Java_Speaker_sayBye</a:t>
            </a:r>
            <a:r>
              <a:rPr lang="en-US" sz="1600" dirty="0">
                <a:latin typeface="Consolas" panose="020B0609020204030204" pitchFamily="49" charset="0"/>
              </a:rPr>
              <a:t>(</a:t>
            </a:r>
            <a:r>
              <a:rPr lang="en-US" sz="1600" dirty="0" err="1">
                <a:latin typeface="Consolas" panose="020B0609020204030204" pitchFamily="49" charset="0"/>
              </a:rPr>
              <a:t>JNIEnv</a:t>
            </a:r>
            <a:r>
              <a:rPr lang="en-US" sz="1600" dirty="0">
                <a:latin typeface="Consolas" panose="020B0609020204030204" pitchFamily="49" charset="0"/>
              </a:rPr>
              <a:t> *, </a:t>
            </a:r>
            <a:r>
              <a:rPr lang="en-US" sz="1600" dirty="0" err="1">
                <a:latin typeface="Consolas" panose="020B0609020204030204" pitchFamily="49" charset="0"/>
              </a:rPr>
              <a:t>jobject</a:t>
            </a:r>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cout</a:t>
            </a:r>
            <a:r>
              <a:rPr lang="en-US" sz="1600" dirty="0">
                <a:latin typeface="Consolas" panose="020B0609020204030204" pitchFamily="49" charset="0"/>
              </a:rPr>
              <a:t> &lt;&lt; </a:t>
            </a:r>
            <a:r>
              <a:rPr lang="en-US" sz="1600" dirty="0">
                <a:solidFill>
                  <a:srgbClr val="0070C0"/>
                </a:solidFill>
                <a:latin typeface="Consolas" panose="020B0609020204030204" pitchFamily="49" charset="0"/>
              </a:rPr>
              <a:t>"Bye now" </a:t>
            </a:r>
            <a:r>
              <a:rPr lang="en-US" sz="1600" dirty="0">
                <a:latin typeface="Consolas" panose="020B0609020204030204" pitchFamily="49" charset="0"/>
              </a:rPr>
              <a:t>&lt;&lt; </a:t>
            </a:r>
            <a:r>
              <a:rPr lang="en-US" sz="1600" dirty="0" err="1">
                <a:latin typeface="Consolas" panose="020B0609020204030204" pitchFamily="49" charset="0"/>
              </a:rPr>
              <a:t>endl</a:t>
            </a:r>
            <a:r>
              <a:rPr lang="en-US" sz="1600" dirty="0">
                <a:latin typeface="Consolas" panose="020B0609020204030204" pitchFamily="49" charset="0"/>
              </a:rPr>
              <a:t>;</a:t>
            </a:r>
          </a:p>
          <a:p>
            <a:r>
              <a:rPr lang="en-US" sz="1600" dirty="0">
                <a:latin typeface="Consolas" panose="020B0609020204030204" pitchFamily="49" charset="0"/>
              </a:rPr>
              <a:t>}</a:t>
            </a:r>
            <a:endParaRPr lang="en-US" sz="1600" dirty="0">
              <a:solidFill>
                <a:srgbClr val="800000"/>
              </a:solidFill>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949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animEffect transition="in" filter="fade">
                                      <p:cBhvr>
                                        <p:cTn id="7" dur="500"/>
                                        <p:tgtEl>
                                          <p:spTgt spid="10">
                                            <p:txEl>
                                              <p:pRg st="6" end="6"/>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10" end="10"/>
                                            </p:txEl>
                                          </p:spTgt>
                                        </p:tgtEl>
                                        <p:attrNameLst>
                                          <p:attrName>style.visibility</p:attrName>
                                        </p:attrNameLst>
                                      </p:cBhvr>
                                      <p:to>
                                        <p:strVal val="visible"/>
                                      </p:to>
                                    </p:set>
                                    <p:animEffect transition="in" filter="fade">
                                      <p:cBhvr>
                                        <p:cTn id="11" dur="500"/>
                                        <p:tgtEl>
                                          <p:spTgt spid="10">
                                            <p:txEl>
                                              <p:pRg st="10" end="1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Making a Windows DLL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457200" y="895350"/>
            <a:ext cx="2542857" cy="3266667"/>
          </a:xfrm>
          <a:prstGeom prst="rect">
            <a:avLst/>
          </a:prstGeom>
        </p:spPr>
      </p:pic>
      <p:sp>
        <p:nvSpPr>
          <p:cNvPr id="7" name="TextBox 6"/>
          <p:cNvSpPr txBox="1"/>
          <p:nvPr/>
        </p:nvSpPr>
        <p:spPr>
          <a:xfrm>
            <a:off x="3581400" y="1581323"/>
            <a:ext cx="49530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DLL must be accessible</a:t>
            </a:r>
          </a:p>
          <a:p>
            <a:pPr marL="742950" lvl="1" indent="-285750">
              <a:buFont typeface="Arial" panose="020B0604020202020204" pitchFamily="34" charset="0"/>
              <a:buChar char="•"/>
            </a:pPr>
            <a:r>
              <a:rPr lang="en-US" sz="2800" dirty="0"/>
              <a:t>PATH (not </a:t>
            </a:r>
            <a:r>
              <a:rPr lang="en-US" sz="2800" dirty="0" err="1"/>
              <a:t>classpath</a:t>
            </a:r>
            <a:r>
              <a:rPr lang="en-US" sz="2800" dirty="0"/>
              <a:t>)</a:t>
            </a:r>
          </a:p>
          <a:p>
            <a:pPr marL="742950" lvl="1" indent="-285750">
              <a:buFont typeface="Arial" panose="020B0604020202020204" pitchFamily="34" charset="0"/>
              <a:buChar char="•"/>
            </a:pPr>
            <a:r>
              <a:rPr lang="en-US" sz="2800" dirty="0"/>
              <a:t>In your JAR file</a:t>
            </a:r>
          </a:p>
          <a:p>
            <a:pPr marL="742950" lvl="1" indent="-285750">
              <a:buFont typeface="Arial" panose="020B0604020202020204" pitchFamily="34" charset="0"/>
              <a:buChar char="•"/>
            </a:pPr>
            <a:r>
              <a:rPr lang="en-US" sz="2800" dirty="0"/>
              <a:t>Current Working Directory</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65750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0" y="57151"/>
            <a:ext cx="7543800" cy="609600"/>
          </a:xfrm>
        </p:spPr>
        <p:txBody>
          <a:bodyPr/>
          <a:lstStyle/>
          <a:p>
            <a:r>
              <a:rPr lang="en-US" dirty="0"/>
              <a:t>Loading the DLL in Java</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04800" y="208065"/>
            <a:ext cx="4267200" cy="4955972"/>
          </a:xfrm>
          <a:prstGeom prst="rect">
            <a:avLst/>
          </a:prstGeom>
          <a:noFill/>
        </p:spPr>
        <p:txBody>
          <a:bodyPr wrap="square" rtlCol="0">
            <a:spAutoFit/>
          </a:bodyPr>
          <a:lstStyle/>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loadLibrary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2A00FF"/>
                </a:solidFill>
                <a:latin typeface="Consolas" panose="020B0609020204030204" pitchFamily="49" charset="0"/>
                <a:ea typeface="Calibri" panose="020F0502020204030204" pitchFamily="34" charset="0"/>
                <a:cs typeface="Consolas" panose="020B0609020204030204" pitchFamily="49" charset="0"/>
              </a:rPr>
              <a:t>libSayThings</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clearThroat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2A00FF"/>
                </a:solidFill>
                <a:latin typeface="Consolas" panose="020B0609020204030204" pitchFamily="49" charset="0"/>
                <a:ea typeface="Calibri" panose="020F0502020204030204" pitchFamily="34" charset="0"/>
                <a:cs typeface="Consolas" panose="020B0609020204030204" pitchFamily="49" charset="0"/>
              </a:rPr>
              <a:t>Ahhh</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A00FF"/>
                </a:solidFill>
                <a:latin typeface="Consolas" panose="020B0609020204030204" pitchFamily="49" charset="0"/>
                <a:ea typeface="Calibri" panose="020F0502020204030204" pitchFamily="34" charset="0"/>
                <a:cs typeface="Consolas" panose="020B0609020204030204" pitchFamily="49" charset="0"/>
              </a:rPr>
              <a:t>heeemmmm</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speakUp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native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native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4148579" y="3105150"/>
            <a:ext cx="4233421"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No file name “extension”</a:t>
            </a:r>
          </a:p>
          <a:p>
            <a:pPr marL="285750" indent="-285750">
              <a:buFont typeface="Arial" panose="020B0604020202020204" pitchFamily="34" charset="0"/>
              <a:buChar char="•"/>
            </a:pPr>
            <a:r>
              <a:rPr lang="en-US" sz="2800" dirty="0"/>
              <a:t>Load it with the class</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41122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20" end="20"/>
                                            </p:txEl>
                                          </p:spTgt>
                                        </p:tgtEl>
                                        <p:attrNameLst>
                                          <p:attrName>style.visibility</p:attrName>
                                        </p:attrNameLst>
                                      </p:cBhvr>
                                      <p:to>
                                        <p:strVal val="visible"/>
                                      </p:to>
                                    </p:set>
                                    <p:animEffect transition="in" filter="fade">
                                      <p:cBhvr>
                                        <p:cTn id="24" dur="500"/>
                                        <p:tgtEl>
                                          <p:spTgt spid="7">
                                            <p:txEl>
                                              <p:pRg st="20" end="2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fade">
                                      <p:cBhvr>
                                        <p:cTn id="38" dur="500"/>
                                        <p:tgtEl>
                                          <p:spTgt spid="7">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animEffect transition="in" filter="fade">
                                      <p:cBhvr>
                                        <p:cTn id="41" dur="500"/>
                                        <p:tgtEl>
                                          <p:spTgt spid="7">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fade">
                                      <p:cBhvr>
                                        <p:cTn id="44" dur="500"/>
                                        <p:tgtEl>
                                          <p:spTgt spid="7">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animEffect transition="in" filter="fade">
                                      <p:cBhvr>
                                        <p:cTn id="47" dur="500"/>
                                        <p:tgtEl>
                                          <p:spTgt spid="7">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7">
                                            <p:txEl>
                                              <p:pRg st="13" end="13"/>
                                            </p:txEl>
                                          </p:spTgt>
                                        </p:tgtEl>
                                        <p:attrNameLst>
                                          <p:attrName>style.visibility</p:attrName>
                                        </p:attrNameLst>
                                      </p:cBhvr>
                                      <p:to>
                                        <p:strVal val="visible"/>
                                      </p:to>
                                    </p:set>
                                    <p:animEffect transition="in" filter="fade">
                                      <p:cBhvr>
                                        <p:cTn id="50" dur="500"/>
                                        <p:tgtEl>
                                          <p:spTgt spid="7">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7">
                                            <p:txEl>
                                              <p:pRg st="14" end="14"/>
                                            </p:txEl>
                                          </p:spTgt>
                                        </p:tgtEl>
                                        <p:attrNameLst>
                                          <p:attrName>style.visibility</p:attrName>
                                        </p:attrNameLst>
                                      </p:cBhvr>
                                      <p:to>
                                        <p:strVal val="visible"/>
                                      </p:to>
                                    </p:set>
                                    <p:animEffect transition="in" filter="fade">
                                      <p:cBhvr>
                                        <p:cTn id="53" dur="500"/>
                                        <p:tgtEl>
                                          <p:spTgt spid="7">
                                            <p:txEl>
                                              <p:pRg st="14" end="1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15" end="15"/>
                                            </p:txEl>
                                          </p:spTgt>
                                        </p:tgtEl>
                                        <p:attrNameLst>
                                          <p:attrName>style.visibility</p:attrName>
                                        </p:attrNameLst>
                                      </p:cBhvr>
                                      <p:to>
                                        <p:strVal val="visible"/>
                                      </p:to>
                                    </p:set>
                                    <p:animEffect transition="in" filter="fade">
                                      <p:cBhvr>
                                        <p:cTn id="56" dur="500"/>
                                        <p:tgtEl>
                                          <p:spTgt spid="7">
                                            <p:txEl>
                                              <p:pRg st="15" end="15"/>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animEffect transition="in" filter="fade">
                                      <p:cBhvr>
                                        <p:cTn id="59" dur="500"/>
                                        <p:tgtEl>
                                          <p:spTgt spid="7">
                                            <p:txEl>
                                              <p:pRg st="16" end="16"/>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7">
                                            <p:txEl>
                                              <p:pRg st="17" end="17"/>
                                            </p:txEl>
                                          </p:spTgt>
                                        </p:tgtEl>
                                        <p:attrNameLst>
                                          <p:attrName>style.visibility</p:attrName>
                                        </p:attrNameLst>
                                      </p:cBhvr>
                                      <p:to>
                                        <p:strVal val="visible"/>
                                      </p:to>
                                    </p:set>
                                    <p:animEffect transition="in" filter="fade">
                                      <p:cBhvr>
                                        <p:cTn id="62" dur="500"/>
                                        <p:tgtEl>
                                          <p:spTgt spid="7">
                                            <p:txEl>
                                              <p:pRg st="17" end="17"/>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
                                            <p:txEl>
                                              <p:pRg st="18" end="18"/>
                                            </p:txEl>
                                          </p:spTgt>
                                        </p:tgtEl>
                                        <p:attrNameLst>
                                          <p:attrName>style.visibility</p:attrName>
                                        </p:attrNameLst>
                                      </p:cBhvr>
                                      <p:to>
                                        <p:strVal val="visible"/>
                                      </p:to>
                                    </p:set>
                                    <p:animEffect transition="in" filter="fade">
                                      <p:cBhvr>
                                        <p:cTn id="65" dur="500"/>
                                        <p:tgtEl>
                                          <p:spTgt spid="7">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0" y="57151"/>
            <a:ext cx="7543800" cy="609600"/>
          </a:xfrm>
        </p:spPr>
        <p:txBody>
          <a:bodyPr/>
          <a:lstStyle/>
          <a:p>
            <a:r>
              <a:rPr lang="en-US" dirty="0"/>
              <a:t>Loading the DLL in Java</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
        <p:nvSpPr>
          <p:cNvPr id="9" name="TextBox 8"/>
          <p:cNvSpPr txBox="1"/>
          <p:nvPr/>
        </p:nvSpPr>
        <p:spPr>
          <a:xfrm>
            <a:off x="609600" y="971550"/>
            <a:ext cx="4800600" cy="3052118"/>
          </a:xfrm>
          <a:prstGeom prst="rect">
            <a:avLst/>
          </a:prstGeom>
          <a:noFill/>
        </p:spPr>
        <p:txBody>
          <a:bodyPr wrap="square" rtlCol="0">
            <a:spAutoFit/>
          </a:bodyPr>
          <a:lstStyle/>
          <a:p>
            <a:pPr>
              <a:lnSpc>
                <a:spcPct val="115000"/>
              </a:lnSpc>
            </a:pP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Tinker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main(String[]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.clearThroat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000" dirty="0">
                <a:latin typeface="Calibri" panose="020F0502020204030204" pitchFamily="34"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800600" y="2502912"/>
            <a:ext cx="3429000" cy="2077742"/>
          </a:xfrm>
          <a:prstGeom prst="rect">
            <a:avLst/>
          </a:prstGeom>
        </p:spPr>
      </p:pic>
    </p:spTree>
    <p:extLst>
      <p:ext uri="{BB962C8B-B14F-4D97-AF65-F5344CB8AC3E}">
        <p14:creationId xmlns:p14="http://schemas.microsoft.com/office/powerpoint/2010/main" val="1567360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Accessing the JVM</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381000" y="666751"/>
            <a:ext cx="70104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Native code can do everything Java code can:</a:t>
            </a:r>
          </a:p>
          <a:p>
            <a:pPr marL="742950" lvl="1" indent="-285750">
              <a:buFont typeface="Arial" panose="020B0604020202020204" pitchFamily="34" charset="0"/>
              <a:buChar char="•"/>
            </a:pPr>
            <a:r>
              <a:rPr lang="en-US" sz="2800" dirty="0"/>
              <a:t>Create objects on the heap</a:t>
            </a:r>
          </a:p>
          <a:p>
            <a:pPr marL="742950" lvl="1" indent="-285750">
              <a:buFont typeface="Arial" panose="020B0604020202020204" pitchFamily="34" charset="0"/>
              <a:buChar char="•"/>
            </a:pPr>
            <a:r>
              <a:rPr lang="en-US" sz="2800" dirty="0"/>
              <a:t>Use “this”</a:t>
            </a:r>
          </a:p>
          <a:p>
            <a:pPr marL="742950" lvl="1" indent="-285750">
              <a:buFont typeface="Arial" panose="020B0604020202020204" pitchFamily="34" charset="0"/>
              <a:buChar char="•"/>
            </a:pPr>
            <a:r>
              <a:rPr lang="en-US" sz="2800" dirty="0"/>
              <a:t>Call methods on objects</a:t>
            </a:r>
          </a:p>
          <a:p>
            <a:pPr marL="742950" lvl="1" indent="-285750">
              <a:buFont typeface="Arial" panose="020B0604020202020204" pitchFamily="34" charset="0"/>
              <a:buChar char="•"/>
            </a:pPr>
            <a:r>
              <a:rPr lang="en-US" sz="2800" dirty="0"/>
              <a:t>Call static methods</a:t>
            </a:r>
          </a:p>
        </p:txBody>
      </p:sp>
      <p:pic>
        <p:nvPicPr>
          <p:cNvPr id="2" name="Picture 1"/>
          <p:cNvPicPr>
            <a:picLocks noChangeAspect="1"/>
          </p:cNvPicPr>
          <p:nvPr/>
        </p:nvPicPr>
        <p:blipFill>
          <a:blip r:embed="rId3"/>
          <a:stretch>
            <a:fillRect/>
          </a:stretch>
        </p:blipFill>
        <p:spPr>
          <a:xfrm>
            <a:off x="1447800" y="2876550"/>
            <a:ext cx="7315201" cy="850966"/>
          </a:xfrm>
          <a:prstGeom prst="rect">
            <a:avLst/>
          </a:prstGeom>
        </p:spPr>
      </p:pic>
      <p:sp>
        <p:nvSpPr>
          <p:cNvPr id="7" name="TextBox 6"/>
          <p:cNvSpPr txBox="1"/>
          <p:nvPr/>
        </p:nvSpPr>
        <p:spPr>
          <a:xfrm>
            <a:off x="540470" y="3168144"/>
            <a:ext cx="4038600" cy="1811843"/>
          </a:xfrm>
          <a:prstGeom prst="rect">
            <a:avLst/>
          </a:prstGeom>
          <a:solidFill>
            <a:schemeClr val="bg1"/>
          </a:solidFill>
        </p:spPr>
        <p:txBody>
          <a:bodyPr wrap="square" rtlCol="0">
            <a:spAutoFit/>
          </a:bodyPr>
          <a:lstStyle/>
          <a:p>
            <a:pPr>
              <a:lnSpc>
                <a:spcPct val="115000"/>
              </a:lnSpc>
            </a:pP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native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doStuff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36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animEffect transition="in" filter="fade">
                                      <p:cBhvr>
                                        <p:cTn id="17" dur="500"/>
                                        <p:tgtEl>
                                          <p:spTgt spid="1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Accessing the JVM</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1000" y="971550"/>
            <a:ext cx="8077200" cy="2031325"/>
          </a:xfrm>
          <a:prstGeom prst="rect">
            <a:avLst/>
          </a:prstGeom>
          <a:noFill/>
        </p:spPr>
        <p:txBody>
          <a:bodyPr wrap="square" rtlCol="0">
            <a:spAutoFit/>
          </a:bodyPr>
          <a:lstStyle/>
          <a:p>
            <a:r>
              <a:rPr lang="en-US" dirty="0"/>
              <a:t>JNIEXPORT </a:t>
            </a:r>
            <a:r>
              <a:rPr lang="en-US" dirty="0" err="1"/>
              <a:t>jint</a:t>
            </a:r>
            <a:r>
              <a:rPr lang="en-US" dirty="0"/>
              <a:t> JNICALL </a:t>
            </a:r>
            <a:r>
              <a:rPr lang="en-US" dirty="0" err="1"/>
              <a:t>Java_Speaker_doStuff</a:t>
            </a:r>
            <a:r>
              <a:rPr lang="en-US" dirty="0"/>
              <a:t> (</a:t>
            </a:r>
            <a:r>
              <a:rPr lang="en-US" dirty="0" err="1"/>
              <a:t>JNIEnv</a:t>
            </a:r>
            <a:r>
              <a:rPr lang="en-US" dirty="0"/>
              <a:t> * </a:t>
            </a:r>
            <a:r>
              <a:rPr lang="en-US" dirty="0" err="1"/>
              <a:t>env</a:t>
            </a:r>
            <a:r>
              <a:rPr lang="en-US" dirty="0"/>
              <a:t>, </a:t>
            </a:r>
            <a:r>
              <a:rPr lang="en-US" dirty="0" err="1"/>
              <a:t>jobject</a:t>
            </a:r>
            <a:r>
              <a:rPr lang="en-US" dirty="0"/>
              <a:t> me, </a:t>
            </a:r>
            <a:r>
              <a:rPr lang="en-US" dirty="0" err="1"/>
              <a:t>jint</a:t>
            </a:r>
            <a:r>
              <a:rPr lang="en-US" dirty="0"/>
              <a:t> </a:t>
            </a:r>
            <a:r>
              <a:rPr lang="en-US" dirty="0" err="1"/>
              <a:t>i</a:t>
            </a:r>
            <a:r>
              <a:rPr lang="en-US" dirty="0"/>
              <a:t>) {</a:t>
            </a:r>
          </a:p>
          <a:p>
            <a:endParaRPr lang="en-US" dirty="0"/>
          </a:p>
          <a:p>
            <a:r>
              <a:rPr lang="en-US" dirty="0"/>
              <a:t>    </a:t>
            </a:r>
            <a:r>
              <a:rPr lang="en-US" dirty="0" err="1"/>
              <a:t>env</a:t>
            </a:r>
            <a:r>
              <a:rPr lang="en-US" dirty="0"/>
              <a:t>-&gt;</a:t>
            </a:r>
          </a:p>
          <a:p>
            <a:endParaRPr lang="en-US" dirty="0"/>
          </a:p>
          <a:p>
            <a:r>
              <a:rPr lang="en-US" dirty="0"/>
              <a:t>    </a:t>
            </a:r>
            <a:r>
              <a:rPr lang="en-US" dirty="0" err="1"/>
              <a:t>cout</a:t>
            </a:r>
            <a:r>
              <a:rPr lang="en-US" dirty="0"/>
              <a:t> &lt;&lt; </a:t>
            </a:r>
            <a:r>
              <a:rPr lang="en-US" dirty="0">
                <a:solidFill>
                  <a:srgbClr val="0070C0"/>
                </a:solidFill>
              </a:rPr>
              <a:t>"IN DO STUFF WITH " </a:t>
            </a:r>
            <a:r>
              <a:rPr lang="en-US" dirty="0"/>
              <a:t>&lt;&lt; </a:t>
            </a:r>
            <a:r>
              <a:rPr lang="en-US" dirty="0" err="1"/>
              <a:t>i</a:t>
            </a:r>
            <a:r>
              <a:rPr lang="en-US" dirty="0"/>
              <a:t> &lt;&lt; </a:t>
            </a:r>
            <a:r>
              <a:rPr lang="en-US" dirty="0" err="1"/>
              <a:t>endl</a:t>
            </a:r>
            <a:r>
              <a:rPr lang="en-US" dirty="0"/>
              <a:t>;</a:t>
            </a:r>
          </a:p>
          <a:p>
            <a:r>
              <a:rPr lang="en-US" dirty="0"/>
              <a:t>    </a:t>
            </a:r>
            <a:r>
              <a:rPr lang="en-US" b="1" dirty="0">
                <a:solidFill>
                  <a:srgbClr val="800000"/>
                </a:solidFill>
              </a:rPr>
              <a:t>return</a:t>
            </a:r>
            <a:r>
              <a:rPr lang="en-US" dirty="0"/>
              <a:t> 22;</a:t>
            </a:r>
          </a:p>
          <a:p>
            <a:r>
              <a:rPr lang="en-US" dirty="0"/>
              <a:t>}</a:t>
            </a:r>
          </a:p>
        </p:txBody>
      </p:sp>
      <p:pic>
        <p:nvPicPr>
          <p:cNvPr id="2" name="Picture 1"/>
          <p:cNvPicPr>
            <a:picLocks noChangeAspect="1"/>
          </p:cNvPicPr>
          <p:nvPr/>
        </p:nvPicPr>
        <p:blipFill>
          <a:blip r:embed="rId3"/>
          <a:stretch>
            <a:fillRect/>
          </a:stretch>
        </p:blipFill>
        <p:spPr>
          <a:xfrm>
            <a:off x="1263870" y="741248"/>
            <a:ext cx="5410200" cy="4144176"/>
          </a:xfrm>
          <a:prstGeom prst="rect">
            <a:avLst/>
          </a:prstGeom>
          <a:ln>
            <a:solidFill>
              <a:schemeClr val="accent1"/>
            </a:solidFill>
          </a:ln>
        </p:spPr>
      </p:pic>
    </p:spTree>
    <p:extLst>
      <p:ext uri="{BB962C8B-B14F-4D97-AF65-F5344CB8AC3E}">
        <p14:creationId xmlns:p14="http://schemas.microsoft.com/office/powerpoint/2010/main" val="89388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Accessing the JVM</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04800" y="676767"/>
            <a:ext cx="8077200" cy="2677656"/>
          </a:xfrm>
          <a:prstGeom prst="rect">
            <a:avLst/>
          </a:prstGeom>
          <a:noFill/>
        </p:spPr>
        <p:txBody>
          <a:bodyPr wrap="square" rtlCol="0">
            <a:spAutoFit/>
          </a:bodyPr>
          <a:lstStyle/>
          <a:p>
            <a:r>
              <a:rPr lang="en-US" sz="1400" dirty="0">
                <a:latin typeface="Consolas" panose="020B0609020204030204" pitchFamily="49" charset="0"/>
              </a:rPr>
              <a:t>JNIEXPORT </a:t>
            </a:r>
            <a:r>
              <a:rPr lang="en-US" sz="1400" dirty="0" err="1">
                <a:latin typeface="Consolas" panose="020B0609020204030204" pitchFamily="49" charset="0"/>
              </a:rPr>
              <a:t>jint</a:t>
            </a:r>
            <a:r>
              <a:rPr lang="en-US" sz="1400" dirty="0">
                <a:latin typeface="Consolas" panose="020B0609020204030204" pitchFamily="49" charset="0"/>
              </a:rPr>
              <a:t> JNICALL </a:t>
            </a:r>
            <a:r>
              <a:rPr lang="en-US" sz="1400" dirty="0" err="1">
                <a:latin typeface="Consolas" panose="020B0609020204030204" pitchFamily="49" charset="0"/>
              </a:rPr>
              <a:t>Java_Speaker_doStuff</a:t>
            </a:r>
            <a:r>
              <a:rPr lang="en-US" sz="1400" dirty="0">
                <a:latin typeface="Consolas" panose="020B0609020204030204" pitchFamily="49" charset="0"/>
              </a:rPr>
              <a:t> (</a:t>
            </a:r>
            <a:r>
              <a:rPr lang="en-US" sz="1400" dirty="0" err="1">
                <a:latin typeface="Consolas" panose="020B0609020204030204" pitchFamily="49" charset="0"/>
              </a:rPr>
              <a:t>JNIEnv</a:t>
            </a:r>
            <a:r>
              <a:rPr lang="en-US" sz="1400" dirty="0">
                <a:latin typeface="Consolas" panose="020B0609020204030204" pitchFamily="49" charset="0"/>
              </a:rPr>
              <a:t> * </a:t>
            </a:r>
            <a:r>
              <a:rPr lang="en-US" sz="1400" dirty="0" err="1">
                <a:latin typeface="Consolas" panose="020B0609020204030204" pitchFamily="49" charset="0"/>
              </a:rPr>
              <a:t>env</a:t>
            </a:r>
            <a:r>
              <a:rPr lang="en-US" sz="1400" dirty="0">
                <a:latin typeface="Consolas" panose="020B0609020204030204" pitchFamily="49" charset="0"/>
              </a:rPr>
              <a:t>, </a:t>
            </a:r>
            <a:r>
              <a:rPr lang="en-US" sz="1400" dirty="0" err="1">
                <a:latin typeface="Consolas" panose="020B0609020204030204" pitchFamily="49" charset="0"/>
              </a:rPr>
              <a:t>jobject</a:t>
            </a:r>
            <a:r>
              <a:rPr lang="en-US" sz="1400" dirty="0">
                <a:latin typeface="Consolas" panose="020B0609020204030204" pitchFamily="49" charset="0"/>
              </a:rPr>
              <a:t> me, </a:t>
            </a:r>
            <a:r>
              <a:rPr lang="en-US" sz="1400" dirty="0" err="1">
                <a:latin typeface="Consolas" panose="020B0609020204030204" pitchFamily="49" charset="0"/>
              </a:rPr>
              <a:t>jint</a:t>
            </a:r>
            <a:r>
              <a:rPr lang="en-US" sz="1400" dirty="0">
                <a:latin typeface="Consolas" panose="020B0609020204030204" pitchFamily="49" charset="0"/>
              </a:rPr>
              <a:t> </a:t>
            </a:r>
            <a:r>
              <a:rPr lang="en-US" sz="1400" dirty="0" err="1">
                <a:latin typeface="Consolas" panose="020B0609020204030204" pitchFamily="49" charset="0"/>
              </a:rPr>
              <a:t>i</a:t>
            </a:r>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latin typeface="Consolas" panose="020B0609020204030204" pitchFamily="49" charset="0"/>
              </a:rPr>
              <a:t>jclass</a:t>
            </a:r>
            <a:r>
              <a:rPr lang="en-US" sz="1400" dirty="0">
                <a:latin typeface="Consolas" panose="020B0609020204030204" pitchFamily="49" charset="0"/>
              </a:rPr>
              <a:t> </a:t>
            </a:r>
            <a:r>
              <a:rPr lang="en-US" sz="1400" dirty="0" err="1">
                <a:latin typeface="Consolas" panose="020B0609020204030204" pitchFamily="49" charset="0"/>
              </a:rPr>
              <a:t>classID</a:t>
            </a:r>
            <a:r>
              <a:rPr lang="en-US" sz="1400" dirty="0">
                <a:latin typeface="Consolas" panose="020B0609020204030204" pitchFamily="49" charset="0"/>
              </a:rPr>
              <a:t> = </a:t>
            </a:r>
            <a:r>
              <a:rPr lang="en-US" sz="1400" dirty="0" err="1">
                <a:latin typeface="Consolas" panose="020B0609020204030204" pitchFamily="49" charset="0"/>
              </a:rPr>
              <a:t>env</a:t>
            </a:r>
            <a:r>
              <a:rPr lang="en-US" sz="1400" dirty="0">
                <a:latin typeface="Consolas" panose="020B0609020204030204" pitchFamily="49" charset="0"/>
              </a:rPr>
              <a:t>-&gt;</a:t>
            </a:r>
            <a:r>
              <a:rPr lang="en-US" sz="1400" dirty="0" err="1">
                <a:latin typeface="Consolas" panose="020B0609020204030204" pitchFamily="49" charset="0"/>
              </a:rPr>
              <a:t>GetObjectClass</a:t>
            </a:r>
            <a:r>
              <a:rPr lang="en-US" sz="1400" dirty="0">
                <a:latin typeface="Consolas" panose="020B0609020204030204" pitchFamily="49" charset="0"/>
              </a:rPr>
              <a:t>(me);</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latin typeface="Consolas" panose="020B0609020204030204" pitchFamily="49" charset="0"/>
              </a:rPr>
              <a:t>jmethodID</a:t>
            </a:r>
            <a:r>
              <a:rPr lang="en-US" sz="1400" dirty="0">
                <a:latin typeface="Consolas" panose="020B0609020204030204" pitchFamily="49" charset="0"/>
              </a:rPr>
              <a:t> mid = </a:t>
            </a:r>
            <a:r>
              <a:rPr lang="en-US" sz="1400" dirty="0" err="1">
                <a:latin typeface="Consolas" panose="020B0609020204030204" pitchFamily="49" charset="0"/>
              </a:rPr>
              <a:t>env</a:t>
            </a:r>
            <a:r>
              <a:rPr lang="en-US" sz="1400" dirty="0">
                <a:latin typeface="Consolas" panose="020B0609020204030204" pitchFamily="49" charset="0"/>
              </a:rPr>
              <a:t>-&gt;</a:t>
            </a:r>
            <a:r>
              <a:rPr lang="en-US" sz="1400" dirty="0" err="1">
                <a:latin typeface="Consolas" panose="020B0609020204030204" pitchFamily="49" charset="0"/>
              </a:rPr>
              <a:t>GetMethodID</a:t>
            </a:r>
            <a:r>
              <a:rPr lang="en-US" sz="1400" dirty="0">
                <a:latin typeface="Consolas" panose="020B0609020204030204" pitchFamily="49" charset="0"/>
              </a:rPr>
              <a:t>(</a:t>
            </a:r>
            <a:r>
              <a:rPr lang="en-US" sz="1400" dirty="0" err="1">
                <a:latin typeface="Consolas" panose="020B0609020204030204" pitchFamily="49" charset="0"/>
              </a:rPr>
              <a:t>classID</a:t>
            </a:r>
            <a:r>
              <a:rPr lang="en-US" sz="1400" dirty="0">
                <a:latin typeface="Consolas" panose="020B0609020204030204" pitchFamily="49" charset="0"/>
              </a:rPr>
              <a:t>, </a:t>
            </a:r>
            <a:r>
              <a:rPr lang="en-US" sz="1400" dirty="0">
                <a:solidFill>
                  <a:srgbClr val="0070C0"/>
                </a:solidFill>
                <a:latin typeface="Consolas" panose="020B0609020204030204" pitchFamily="49" charset="0"/>
              </a:rPr>
              <a:t>"</a:t>
            </a:r>
            <a:r>
              <a:rPr lang="en-US" sz="1400" dirty="0" err="1">
                <a:solidFill>
                  <a:srgbClr val="0070C0"/>
                </a:solidFill>
                <a:latin typeface="Consolas" panose="020B0609020204030204" pitchFamily="49" charset="0"/>
              </a:rPr>
              <a:t>speakUp</a:t>
            </a:r>
            <a:r>
              <a:rPr lang="en-US" sz="1400" dirty="0">
                <a:solidFill>
                  <a:srgbClr val="0070C0"/>
                </a:solidFill>
                <a:latin typeface="Consolas" panose="020B0609020204030204" pitchFamily="49" charset="0"/>
              </a:rPr>
              <a:t>"</a:t>
            </a:r>
            <a:r>
              <a:rPr lang="en-US" sz="1400" dirty="0">
                <a:latin typeface="Consolas" panose="020B0609020204030204" pitchFamily="49" charset="0"/>
              </a:rPr>
              <a:t>,</a:t>
            </a:r>
            <a:r>
              <a:rPr lang="en-US" sz="1400" dirty="0">
                <a:solidFill>
                  <a:srgbClr val="0070C0"/>
                </a:solidFill>
                <a:latin typeface="Consolas" panose="020B0609020204030204" pitchFamily="49" charset="0"/>
              </a:rPr>
              <a:t>"()V"</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latin typeface="Consolas" panose="020B0609020204030204" pitchFamily="49" charset="0"/>
              </a:rPr>
              <a:t>env</a:t>
            </a:r>
            <a:r>
              <a:rPr lang="en-US" sz="1400" dirty="0">
                <a:latin typeface="Consolas" panose="020B0609020204030204" pitchFamily="49" charset="0"/>
              </a:rPr>
              <a:t>-&gt;</a:t>
            </a:r>
            <a:r>
              <a:rPr lang="en-US" sz="1400" dirty="0" err="1">
                <a:latin typeface="Consolas" panose="020B0609020204030204" pitchFamily="49" charset="0"/>
              </a:rPr>
              <a:t>CallVoidMethod</a:t>
            </a:r>
            <a:r>
              <a:rPr lang="en-US" sz="1400" dirty="0">
                <a:latin typeface="Consolas" panose="020B0609020204030204" pitchFamily="49" charset="0"/>
              </a:rPr>
              <a:t>(me, mid);</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latin typeface="Consolas" panose="020B0609020204030204" pitchFamily="49" charset="0"/>
              </a:rPr>
              <a:t>cout</a:t>
            </a:r>
            <a:r>
              <a:rPr lang="en-US" sz="1400" dirty="0">
                <a:latin typeface="Consolas" panose="020B0609020204030204" pitchFamily="49" charset="0"/>
              </a:rPr>
              <a:t> &lt;&lt; </a:t>
            </a:r>
            <a:r>
              <a:rPr lang="en-US" sz="1400" dirty="0">
                <a:solidFill>
                  <a:srgbClr val="0070C0"/>
                </a:solidFill>
                <a:latin typeface="Consolas" panose="020B0609020204030204" pitchFamily="49" charset="0"/>
              </a:rPr>
              <a:t>"DO STUFF WITH " </a:t>
            </a:r>
            <a:r>
              <a:rPr lang="en-US" sz="1400" dirty="0">
                <a:latin typeface="Consolas" panose="020B0609020204030204" pitchFamily="49" charset="0"/>
              </a:rPr>
              <a:t>&lt;&lt; </a:t>
            </a:r>
            <a:r>
              <a:rPr lang="en-US" sz="1400" dirty="0" err="1">
                <a:latin typeface="Consolas" panose="020B0609020204030204" pitchFamily="49" charset="0"/>
              </a:rPr>
              <a:t>i</a:t>
            </a:r>
            <a:r>
              <a:rPr lang="en-US" sz="1400" dirty="0">
                <a:latin typeface="Consolas" panose="020B0609020204030204" pitchFamily="49" charset="0"/>
              </a:rPr>
              <a:t> &lt;&lt; </a:t>
            </a:r>
            <a:r>
              <a:rPr lang="en-US" sz="1400" dirty="0" err="1">
                <a:latin typeface="Consolas" panose="020B0609020204030204" pitchFamily="49" charset="0"/>
              </a:rPr>
              <a:t>endl</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b="1" dirty="0">
                <a:solidFill>
                  <a:srgbClr val="800000"/>
                </a:solidFill>
                <a:latin typeface="Consolas" panose="020B0609020204030204" pitchFamily="49" charset="0"/>
              </a:rPr>
              <a:t>return</a:t>
            </a:r>
            <a:r>
              <a:rPr lang="en-US" sz="1400" dirty="0">
                <a:latin typeface="Consolas" panose="020B0609020204030204" pitchFamily="49" charset="0"/>
              </a:rPr>
              <a:t> 22;</a:t>
            </a:r>
          </a:p>
          <a:p>
            <a:r>
              <a:rPr lang="en-US" sz="1400" dirty="0">
                <a:latin typeface="Consolas" panose="020B0609020204030204" pitchFamily="49" charset="0"/>
              </a:rPr>
              <a:t>}</a:t>
            </a:r>
          </a:p>
        </p:txBody>
      </p:sp>
      <p:pic>
        <p:nvPicPr>
          <p:cNvPr id="3" name="Picture 2"/>
          <p:cNvPicPr>
            <a:picLocks noChangeAspect="1"/>
          </p:cNvPicPr>
          <p:nvPr/>
        </p:nvPicPr>
        <p:blipFill>
          <a:blip r:embed="rId3"/>
          <a:stretch>
            <a:fillRect/>
          </a:stretch>
        </p:blipFill>
        <p:spPr>
          <a:xfrm>
            <a:off x="2630076" y="3000588"/>
            <a:ext cx="3047619" cy="1704762"/>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6248018" y="2358598"/>
            <a:ext cx="2210181" cy="2431200"/>
          </a:xfrm>
          <a:prstGeom prst="rect">
            <a:avLst/>
          </a:prstGeom>
        </p:spPr>
      </p:pic>
    </p:spTree>
    <p:extLst>
      <p:ext uri="{BB962C8B-B14F-4D97-AF65-F5344CB8AC3E}">
        <p14:creationId xmlns:p14="http://schemas.microsoft.com/office/powerpoint/2010/main" val="199192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fade">
                                      <p:cBhvr>
                                        <p:cTn id="22" dur="500"/>
                                        <p:tgtEl>
                                          <p:spTgt spid="7">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animEffect transition="in" filter="fade">
                                      <p:cBhvr>
                                        <p:cTn id="27" dur="500"/>
                                        <p:tgtEl>
                                          <p:spTgt spid="7">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1" y="457200"/>
            <a:ext cx="8404056" cy="3602736"/>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4724400" cy="3124200"/>
          </a:xfrm>
        </p:spPr>
        <p:txBody>
          <a:bodyPr/>
          <a:lstStyle/>
          <a:p>
            <a:r>
              <a:rPr lang="en-US" dirty="0"/>
              <a:t>Change the messages in Speaker.cpp, recompile the DLL, and test.</a:t>
            </a:r>
          </a:p>
          <a:p>
            <a:r>
              <a:rPr lang="en-US" dirty="0"/>
              <a:t>Add a native function to return the  sum of two </a:t>
            </a:r>
            <a:r>
              <a:rPr lang="en-US" dirty="0" err="1"/>
              <a:t>int</a:t>
            </a:r>
            <a:r>
              <a:rPr lang="en-US" dirty="0"/>
              <a:t> parameters.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27</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Calling out to Native Code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1000" y="819150"/>
            <a:ext cx="5334000" cy="2628027"/>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speakUp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native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native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733550"/>
            <a:ext cx="2279904" cy="2279904"/>
          </a:xfrm>
          <a:prstGeom prst="rect">
            <a:avLst/>
          </a:prstGeom>
        </p:spPr>
      </p:pic>
      <p:sp>
        <p:nvSpPr>
          <p:cNvPr id="3" name="Flowchart: Magnetic Disk 2"/>
          <p:cNvSpPr/>
          <p:nvPr/>
        </p:nvSpPr>
        <p:spPr>
          <a:xfrm>
            <a:off x="5943600" y="1428750"/>
            <a:ext cx="2590800" cy="28956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3172968" y="2190750"/>
            <a:ext cx="3685032" cy="2232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172968" y="2892394"/>
            <a:ext cx="3837432" cy="7071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374425" y="945074"/>
            <a:ext cx="1723053" cy="400110"/>
          </a:xfrm>
          <a:prstGeom prst="rect">
            <a:avLst/>
          </a:prstGeom>
          <a:noFill/>
        </p:spPr>
        <p:txBody>
          <a:bodyPr wrap="square" rtlCol="0">
            <a:spAutoFit/>
          </a:bodyPr>
          <a:lstStyle/>
          <a:p>
            <a:r>
              <a:rPr lang="en-US" sz="2000" dirty="0"/>
              <a:t>MyLibrary.DLL</a:t>
            </a:r>
          </a:p>
        </p:txBody>
      </p:sp>
      <p:sp>
        <p:nvSpPr>
          <p:cNvPr id="17" name="TextBox 16"/>
          <p:cNvSpPr txBox="1"/>
          <p:nvPr/>
        </p:nvSpPr>
        <p:spPr>
          <a:xfrm>
            <a:off x="381000" y="3659511"/>
            <a:ext cx="5334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You can mix natives and regular methods</a:t>
            </a:r>
          </a:p>
          <a:p>
            <a:pPr marL="285750" indent="-285750">
              <a:buFont typeface="Arial" panose="020B0604020202020204" pitchFamily="34" charset="0"/>
              <a:buChar char="•"/>
            </a:pPr>
            <a:r>
              <a:rPr lang="en-US" sz="2000" dirty="0"/>
              <a:t>Java library has many native calls (like starting a thread)</a:t>
            </a:r>
          </a:p>
        </p:txBody>
      </p:sp>
    </p:spTree>
    <p:extLst>
      <p:ext uri="{BB962C8B-B14F-4D97-AF65-F5344CB8AC3E}">
        <p14:creationId xmlns:p14="http://schemas.microsoft.com/office/powerpoint/2010/main" val="140491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animEffect transition="in" filter="fade">
                                      <p:cBhvr>
                                        <p:cTn id="31"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Would You?</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304800" y="971550"/>
            <a:ext cx="68580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You have existing code in another language</a:t>
            </a:r>
          </a:p>
          <a:p>
            <a:pPr marL="285750" indent="-285750">
              <a:buFont typeface="Arial" panose="020B0604020202020204" pitchFamily="34" charset="0"/>
              <a:buChar char="•"/>
            </a:pPr>
            <a:r>
              <a:rPr lang="en-US" sz="2800" dirty="0"/>
              <a:t>You need the speed of native processing</a:t>
            </a:r>
          </a:p>
          <a:p>
            <a:pPr marL="285750" indent="-285750">
              <a:buFont typeface="Arial" panose="020B0604020202020204" pitchFamily="34" charset="0"/>
              <a:buChar char="•"/>
            </a:pPr>
            <a:r>
              <a:rPr lang="en-US" sz="2800" dirty="0"/>
              <a:t>You need to access hardware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800350"/>
            <a:ext cx="2584277" cy="1717784"/>
          </a:xfrm>
          <a:prstGeom prst="rect">
            <a:avLst/>
          </a:prstGeom>
        </p:spPr>
      </p:pic>
    </p:spTree>
    <p:extLst>
      <p:ext uri="{BB962C8B-B14F-4D97-AF65-F5344CB8AC3E}">
        <p14:creationId xmlns:p14="http://schemas.microsoft.com/office/powerpoint/2010/main" val="202917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Platform Specifics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304800" y="761434"/>
            <a:ext cx="792480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You must ship different libraries for different hardware</a:t>
            </a:r>
          </a:p>
          <a:p>
            <a:pPr marL="285750" indent="-285750">
              <a:buFont typeface="Arial" panose="020B0604020202020204" pitchFamily="34" charset="0"/>
              <a:buChar char="•"/>
            </a:pPr>
            <a:r>
              <a:rPr lang="en-US" sz="2800" dirty="0"/>
              <a:t>You must ship different libraries for 32 and 64 bits</a:t>
            </a:r>
          </a:p>
          <a:p>
            <a:pPr marL="285750" indent="-285750">
              <a:buFont typeface="Arial" panose="020B0604020202020204" pitchFamily="34" charset="0"/>
              <a:buChar char="•"/>
            </a:pPr>
            <a:r>
              <a:rPr lang="en-US" sz="2800" dirty="0"/>
              <a:t>Might be difficult to debug</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359892"/>
            <a:ext cx="3461498" cy="2469202"/>
          </a:xfrm>
          <a:prstGeom prst="rect">
            <a:avLst/>
          </a:prstGeom>
        </p:spPr>
      </p:pic>
    </p:spTree>
    <p:extLst>
      <p:ext uri="{BB962C8B-B14F-4D97-AF65-F5344CB8AC3E}">
        <p14:creationId xmlns:p14="http://schemas.microsoft.com/office/powerpoint/2010/main" val="416927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flipH="1">
            <a:off x="5837352" y="1545488"/>
            <a:ext cx="3143250" cy="3409950"/>
          </a:xfrm>
          <a:prstGeom prst="rect">
            <a:avLst/>
          </a:prstGeom>
        </p:spPr>
      </p:pic>
      <p:sp>
        <p:nvSpPr>
          <p:cNvPr id="5" name="Title 4"/>
          <p:cNvSpPr>
            <a:spLocks noGrp="1"/>
          </p:cNvSpPr>
          <p:nvPr>
            <p:ph type="title"/>
          </p:nvPr>
        </p:nvSpPr>
        <p:spPr/>
        <p:txBody>
          <a:bodyPr/>
          <a:lstStyle/>
          <a:p>
            <a:r>
              <a:rPr lang="en-US" dirty="0"/>
              <a:t>Drinking from the C++ Fire Hose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304800" y="761434"/>
            <a:ext cx="70104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Very quick instructions on getting C++ up and going in eclipse</a:t>
            </a:r>
          </a:p>
          <a:p>
            <a:pPr marL="285750" indent="-285750">
              <a:buFont typeface="Arial" panose="020B0604020202020204" pitchFamily="34" charset="0"/>
              <a:buChar char="•"/>
            </a:pPr>
            <a:r>
              <a:rPr lang="en-US" sz="2800" dirty="0"/>
              <a:t>The tools change nearly every day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Open the “</a:t>
            </a:r>
            <a:r>
              <a:rPr lang="en-US" sz="2800" dirty="0" err="1"/>
              <a:t>JNITinker</a:t>
            </a:r>
            <a:r>
              <a:rPr lang="en-US" sz="2800" dirty="0"/>
              <a:t>” Eclipse workspace      on your desktop</a:t>
            </a:r>
          </a:p>
          <a:p>
            <a:pPr marL="285750" indent="-285750">
              <a:buFont typeface="Arial" panose="020B0604020202020204" pitchFamily="34" charset="0"/>
              <a:buChar char="•"/>
            </a:pPr>
            <a:r>
              <a:rPr lang="en-US" sz="2800" dirty="0"/>
              <a:t>Skip through this lecture if you like!</a:t>
            </a:r>
          </a:p>
        </p:txBody>
      </p:sp>
    </p:spTree>
    <p:extLst>
      <p:ext uri="{BB962C8B-B14F-4D97-AF65-F5344CB8AC3E}">
        <p14:creationId xmlns:p14="http://schemas.microsoft.com/office/powerpoint/2010/main" val="316224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animEffect transition="in" filter="fade">
                                      <p:cBhvr>
                                        <p:cTn id="17" dur="500"/>
                                        <p:tgtEl>
                                          <p:spTgt spid="1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Msys64 (Bash Shell For Windows)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304800" y="702584"/>
            <a:ext cx="7010400" cy="4062651"/>
          </a:xfrm>
          <a:prstGeom prst="rect">
            <a:avLst/>
          </a:prstGeom>
          <a:noFill/>
        </p:spPr>
        <p:txBody>
          <a:bodyPr wrap="square" rtlCol="0">
            <a:spAutoFit/>
          </a:bodyPr>
          <a:lstStyle/>
          <a:p>
            <a:pPr marL="285750" indent="-285750">
              <a:buFont typeface="Arial" panose="020B0604020202020204" pitchFamily="34" charset="0"/>
              <a:buChar char="•"/>
            </a:pPr>
            <a:r>
              <a:rPr lang="en-US" sz="2800" dirty="0">
                <a:hlinkClick r:id="rId3"/>
              </a:rPr>
              <a:t>https://msys2.github.io/</a:t>
            </a:r>
            <a:endParaRPr lang="en-US" sz="2800" dirty="0"/>
          </a:p>
          <a:p>
            <a:pPr marL="285750" indent="-285750">
              <a:buFont typeface="Arial" panose="020B0604020202020204" pitchFamily="34" charset="0"/>
              <a:buChar char="•"/>
            </a:pPr>
            <a:r>
              <a:rPr lang="en-US" sz="2800" dirty="0"/>
              <a:t>Only needed for installing the compiler</a:t>
            </a:r>
          </a:p>
          <a:p>
            <a:pPr marL="285750" indent="-285750">
              <a:buFont typeface="Arial" panose="020B0604020202020204" pitchFamily="34" charset="0"/>
              <a:buChar char="•"/>
            </a:pPr>
            <a:r>
              <a:rPr lang="en-US" sz="2800" dirty="0"/>
              <a:t>Download the 86_64 installer and run it</a:t>
            </a:r>
          </a:p>
          <a:p>
            <a:pPr marL="285750" indent="-285750">
              <a:buFont typeface="Arial" panose="020B0604020202020204" pitchFamily="34" charset="0"/>
              <a:buChar char="•"/>
            </a:pPr>
            <a:r>
              <a:rPr lang="en-US" sz="2800" dirty="0"/>
              <a:t>In the </a:t>
            </a:r>
            <a:r>
              <a:rPr lang="en-US" sz="2800" dirty="0" err="1"/>
              <a:t>msys</a:t>
            </a:r>
            <a:r>
              <a:rPr lang="en-US" sz="2800" dirty="0"/>
              <a:t> shell type the command:</a:t>
            </a:r>
          </a:p>
          <a:p>
            <a:pPr marL="285750" indent="-285750">
              <a:buFont typeface="Arial" panose="020B0604020202020204" pitchFamily="34" charset="0"/>
              <a:buChar char="•"/>
            </a:pPr>
            <a:endParaRPr lang="en-US" dirty="0"/>
          </a:p>
          <a:p>
            <a:r>
              <a:rPr lang="en-US" dirty="0" err="1"/>
              <a:t>pacman</a:t>
            </a:r>
            <a:r>
              <a:rPr lang="en-US" dirty="0"/>
              <a:t> --needed -</a:t>
            </a:r>
            <a:r>
              <a:rPr lang="en-US" dirty="0" err="1"/>
              <a:t>Sy</a:t>
            </a:r>
            <a:r>
              <a:rPr lang="en-US" dirty="0"/>
              <a:t> bash </a:t>
            </a:r>
            <a:r>
              <a:rPr lang="en-US" dirty="0" err="1"/>
              <a:t>pacman</a:t>
            </a:r>
            <a:r>
              <a:rPr lang="en-US" dirty="0"/>
              <a:t> </a:t>
            </a:r>
            <a:r>
              <a:rPr lang="en-US" dirty="0" err="1"/>
              <a:t>pacman</a:t>
            </a:r>
            <a:r>
              <a:rPr lang="en-US" dirty="0"/>
              <a:t>-mirrors msys2-runtime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800" dirty="0"/>
              <a:t>Close the shell window and reopen it (c:\msys64\mingw64_shell.bat)</a:t>
            </a:r>
          </a:p>
          <a:p>
            <a:pPr marL="285750" indent="-285750">
              <a:buFont typeface="Arial" panose="020B0604020202020204" pitchFamily="34" charset="0"/>
              <a:buChar char="•"/>
            </a:pPr>
            <a:endParaRPr lang="en-US" dirty="0"/>
          </a:p>
          <a:p>
            <a:r>
              <a:rPr lang="en-US" dirty="0" err="1"/>
              <a:t>pacman</a:t>
            </a:r>
            <a:r>
              <a:rPr lang="en-US" dirty="0"/>
              <a:t> -Su </a:t>
            </a:r>
            <a:endParaRPr lang="en-US" sz="2800" dirty="0"/>
          </a:p>
        </p:txBody>
      </p:sp>
    </p:spTree>
    <p:extLst>
      <p:ext uri="{BB962C8B-B14F-4D97-AF65-F5344CB8AC3E}">
        <p14:creationId xmlns:p14="http://schemas.microsoft.com/office/powerpoint/2010/main" val="256696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animEffect transition="in" filter="fade">
                                      <p:cBhvr>
                                        <p:cTn id="17" dur="500"/>
                                        <p:tgtEl>
                                          <p:spTgt spid="1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5" end="5"/>
                                            </p:txEl>
                                          </p:spTgt>
                                        </p:tgtEl>
                                        <p:attrNameLst>
                                          <p:attrName>style.visibility</p:attrName>
                                        </p:attrNameLst>
                                      </p:cBhvr>
                                      <p:to>
                                        <p:strVal val="visible"/>
                                      </p:to>
                                    </p:set>
                                    <p:animEffect transition="in" filter="fade">
                                      <p:cBhvr>
                                        <p:cTn id="22" dur="500"/>
                                        <p:tgtEl>
                                          <p:spTgt spid="1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animEffect transition="in" filter="fade">
                                      <p:cBhvr>
                                        <p:cTn id="27" dur="500"/>
                                        <p:tgtEl>
                                          <p:spTgt spid="1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9" end="9"/>
                                            </p:txEl>
                                          </p:spTgt>
                                        </p:tgtEl>
                                        <p:attrNameLst>
                                          <p:attrName>style.visibility</p:attrName>
                                        </p:attrNameLst>
                                      </p:cBhvr>
                                      <p:to>
                                        <p:strVal val="visible"/>
                                      </p:to>
                                    </p:set>
                                    <p:animEffect transition="in" filter="fade">
                                      <p:cBhvr>
                                        <p:cTn id="32" dur="500"/>
                                        <p:tgtEl>
                                          <p:spTgt spid="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Msys64 (Bash Shell For Windows)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72209" y="838986"/>
            <a:ext cx="6599581" cy="3657600"/>
          </a:xfrm>
          <a:prstGeom prst="rect">
            <a:avLst/>
          </a:prstGeom>
        </p:spPr>
      </p:pic>
    </p:spTree>
    <p:extLst>
      <p:ext uri="{BB962C8B-B14F-4D97-AF65-F5344CB8AC3E}">
        <p14:creationId xmlns:p14="http://schemas.microsoft.com/office/powerpoint/2010/main" val="276631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MinGW-x64 (Compiler)</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304800" y="702584"/>
            <a:ext cx="7010400" cy="3939540"/>
          </a:xfrm>
          <a:prstGeom prst="rect">
            <a:avLst/>
          </a:prstGeom>
          <a:noFill/>
        </p:spPr>
        <p:txBody>
          <a:bodyPr wrap="square" rtlCol="0">
            <a:spAutoFit/>
          </a:bodyPr>
          <a:lstStyle/>
          <a:p>
            <a:pPr marL="285750" indent="-285750">
              <a:buFont typeface="Arial" panose="020B0604020202020204" pitchFamily="34" charset="0"/>
              <a:buChar char="•"/>
            </a:pPr>
            <a:r>
              <a:rPr lang="en-US" sz="2800" dirty="0"/>
              <a:t>In the </a:t>
            </a:r>
            <a:r>
              <a:rPr lang="en-US" sz="2800" dirty="0" err="1"/>
              <a:t>msys</a:t>
            </a:r>
            <a:r>
              <a:rPr lang="en-US" sz="2800" dirty="0"/>
              <a:t> shell type the command:</a:t>
            </a:r>
          </a:p>
          <a:p>
            <a:pPr marL="285750" indent="-285750">
              <a:buFont typeface="Arial" panose="020B0604020202020204" pitchFamily="34" charset="0"/>
              <a:buChar char="•"/>
            </a:pPr>
            <a:endParaRPr lang="en-US" dirty="0"/>
          </a:p>
          <a:p>
            <a:r>
              <a:rPr lang="en-US" dirty="0" err="1"/>
              <a:t>pacman</a:t>
            </a:r>
            <a:r>
              <a:rPr lang="en-US" dirty="0"/>
              <a:t> -S mingw-w64-x86_64-gcc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800" dirty="0"/>
              <a:t>Use the windows file explorer to copy c:\msys64\ming64                                            to                                                                c:\mingw</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Add c:\mingw\bin to the windows PATH</a:t>
            </a:r>
            <a:endParaRPr lang="en-US" dirty="0"/>
          </a:p>
        </p:txBody>
      </p:sp>
    </p:spTree>
    <p:extLst>
      <p:ext uri="{BB962C8B-B14F-4D97-AF65-F5344CB8AC3E}">
        <p14:creationId xmlns:p14="http://schemas.microsoft.com/office/powerpoint/2010/main" val="426704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animEffect transition="in" filter="fade">
                                      <p:cBhvr>
                                        <p:cTn id="7" dur="500"/>
                                        <p:tgtEl>
                                          <p:spTgt spid="1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4" end="4"/>
                                            </p:txEl>
                                          </p:spTgt>
                                        </p:tgtEl>
                                        <p:attrNameLst>
                                          <p:attrName>style.visibility</p:attrName>
                                        </p:attrNameLst>
                                      </p:cBhvr>
                                      <p:to>
                                        <p:strVal val="visible"/>
                                      </p:to>
                                    </p:set>
                                    <p:animEffect transition="in" filter="fade">
                                      <p:cBhvr>
                                        <p:cTn id="12" dur="500"/>
                                        <p:tgtEl>
                                          <p:spTgt spid="1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6" end="6"/>
                                            </p:txEl>
                                          </p:spTgt>
                                        </p:tgtEl>
                                        <p:attrNameLst>
                                          <p:attrName>style.visibility</p:attrName>
                                        </p:attrNameLst>
                                      </p:cBhvr>
                                      <p:to>
                                        <p:strVal val="visible"/>
                                      </p:to>
                                    </p:set>
                                    <p:animEffect transition="in" filter="fade">
                                      <p:cBhvr>
                                        <p:cTn id="17"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8204</TotalTime>
  <Words>2906</Words>
  <Application>Microsoft Office PowerPoint</Application>
  <PresentationFormat>On-screen Show (16:9)</PresentationFormat>
  <Paragraphs>455</Paragraphs>
  <Slides>27</Slides>
  <Notes>27</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27</vt:i4>
      </vt:variant>
    </vt:vector>
  </HeadingPairs>
  <TitlesOfParts>
    <vt:vector size="39"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Java Native Interface (JNI)</vt:lpstr>
      <vt:lpstr>See Also</vt:lpstr>
      <vt:lpstr>Calling out to Native Code</vt:lpstr>
      <vt:lpstr>Why Would You?</vt:lpstr>
      <vt:lpstr>Platform Specifics</vt:lpstr>
      <vt:lpstr>Drinking from the C++ Fire Hose</vt:lpstr>
      <vt:lpstr>Msys64 (Bash Shell For Windows)</vt:lpstr>
      <vt:lpstr>Msys64 (Bash Shell For Windows)</vt:lpstr>
      <vt:lpstr>MinGW-x64 (Compiler)</vt:lpstr>
      <vt:lpstr>MinGW-x64 (Compiler)</vt:lpstr>
      <vt:lpstr>CDT For Eclipse</vt:lpstr>
      <vt:lpstr>CDT For Eclipse</vt:lpstr>
      <vt:lpstr>CDT For Eclipse</vt:lpstr>
      <vt:lpstr>CDT For Eclipse</vt:lpstr>
      <vt:lpstr>CDT For Eclipse</vt:lpstr>
      <vt:lpstr>javah</vt:lpstr>
      <vt:lpstr>javah</vt:lpstr>
      <vt:lpstr>Speaker.h</vt:lpstr>
      <vt:lpstr>Making a Windows DLL</vt:lpstr>
      <vt:lpstr>Making a Windows DLL</vt:lpstr>
      <vt:lpstr>Making a Windows DLL</vt:lpstr>
      <vt:lpstr>Loading the DLL in Java</vt:lpstr>
      <vt:lpstr>Loading the DLL in Java</vt:lpstr>
      <vt:lpstr>Accessing the JVM</vt:lpstr>
      <vt:lpstr>Accessing the JVM</vt:lpstr>
      <vt:lpstr>Accessing the JVM</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Topher</cp:lastModifiedBy>
  <cp:revision>278</cp:revision>
  <cp:lastPrinted>2015-07-06T21:44:19Z</cp:lastPrinted>
  <dcterms:created xsi:type="dcterms:W3CDTF">2015-07-04T21:12:26Z</dcterms:created>
  <dcterms:modified xsi:type="dcterms:W3CDTF">2016-03-12T16:23:02Z</dcterms:modified>
</cp:coreProperties>
</file>